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5"/>
    <p:sldMasterId id="2147483672" r:id="rId6"/>
  </p:sldMasterIdLst>
  <p:notesMasterIdLst>
    <p:notesMasterId r:id="rId48"/>
  </p:notesMasterIdLst>
  <p:sldIdLst>
    <p:sldId id="271" r:id="rId7"/>
    <p:sldId id="257" r:id="rId8"/>
    <p:sldId id="369" r:id="rId9"/>
    <p:sldId id="370" r:id="rId10"/>
    <p:sldId id="333" r:id="rId11"/>
    <p:sldId id="334" r:id="rId12"/>
    <p:sldId id="371" r:id="rId13"/>
    <p:sldId id="372" r:id="rId14"/>
    <p:sldId id="373" r:id="rId15"/>
    <p:sldId id="374" r:id="rId16"/>
    <p:sldId id="375" r:id="rId17"/>
    <p:sldId id="376" r:id="rId18"/>
    <p:sldId id="380" r:id="rId19"/>
    <p:sldId id="325" r:id="rId20"/>
    <p:sldId id="378" r:id="rId21"/>
    <p:sldId id="379" r:id="rId22"/>
    <p:sldId id="381" r:id="rId23"/>
    <p:sldId id="351" r:id="rId24"/>
    <p:sldId id="382" r:id="rId25"/>
    <p:sldId id="383" r:id="rId26"/>
    <p:sldId id="344" r:id="rId27"/>
    <p:sldId id="384" r:id="rId28"/>
    <p:sldId id="385" r:id="rId29"/>
    <p:sldId id="386" r:id="rId30"/>
    <p:sldId id="354" r:id="rId31"/>
    <p:sldId id="355" r:id="rId32"/>
    <p:sldId id="387" r:id="rId33"/>
    <p:sldId id="388" r:id="rId34"/>
    <p:sldId id="389" r:id="rId35"/>
    <p:sldId id="390" r:id="rId36"/>
    <p:sldId id="360" r:id="rId37"/>
    <p:sldId id="361" r:id="rId38"/>
    <p:sldId id="362" r:id="rId39"/>
    <p:sldId id="363" r:id="rId40"/>
    <p:sldId id="364" r:id="rId41"/>
    <p:sldId id="391" r:id="rId42"/>
    <p:sldId id="366" r:id="rId43"/>
    <p:sldId id="392" r:id="rId44"/>
    <p:sldId id="393" r:id="rId45"/>
    <p:sldId id="394" r:id="rId46"/>
    <p:sldId id="266" r:id="rId47"/>
  </p:sldIdLst>
  <p:sldSz cx="9144000" cy="6858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BEC8067-22B8-A118-C89C-40CA74C4A523}" name="Samantha Salazar" initials="SS" userId="S::ssalazar@mvculture.com::1d602b40-9561-46a7-82cd-14c05aaece5d" providerId="AD"/>
  <p188:author id="{89145C7F-C4FD-2B96-D275-C4C78430E811}" name="Sean Wood" initials="SW" userId="afb9e93939c3130d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Elizabeth Sullivan" initials="ES" lastIdx="1" clrIdx="6">
    <p:extLst>
      <p:ext uri="{19B8F6BF-5375-455C-9EA6-DF929625EA0E}">
        <p15:presenceInfo xmlns:p15="http://schemas.microsoft.com/office/powerpoint/2012/main" userId="S::ziy681@utsa.edu::c940bbae-ff4e-4b81-b265-c621b2746f10" providerId="AD"/>
      </p:ext>
    </p:extLst>
  </p:cmAuthor>
  <p:cmAuthor id="1" name="Lauren Castillo" initials="LC" lastIdx="3" clrIdx="0">
    <p:extLst>
      <p:ext uri="{19B8F6BF-5375-455C-9EA6-DF929625EA0E}">
        <p15:presenceInfo xmlns:p15="http://schemas.microsoft.com/office/powerpoint/2012/main" userId="S::lcastillo@mvculture.com::05df3c8f-cd82-4a99-86fd-d8de76e27ae3" providerId="AD"/>
      </p:ext>
    </p:extLst>
  </p:cmAuthor>
  <p:cmAuthor id="2" name="Long, Pressy K." initials="LPK" lastIdx="3" clrIdx="1">
    <p:extLst>
      <p:ext uri="{19B8F6BF-5375-455C-9EA6-DF929625EA0E}">
        <p15:presenceInfo xmlns:p15="http://schemas.microsoft.com/office/powerpoint/2012/main" userId="Long, Pressy K." providerId="None"/>
      </p:ext>
    </p:extLst>
  </p:cmAuthor>
  <p:cmAuthor id="3" name="Johnson, Lisa J CIV" initials="JLJC" lastIdx="7" clrIdx="2">
    <p:extLst>
      <p:ext uri="{19B8F6BF-5375-455C-9EA6-DF929625EA0E}">
        <p15:presenceInfo xmlns:p15="http://schemas.microsoft.com/office/powerpoint/2012/main" userId="S-1-5-21-4290293029-226652851-1696308051-1050541" providerId="AD"/>
      </p:ext>
    </p:extLst>
  </p:cmAuthor>
  <p:cmAuthor id="4" name="Kampfe, Ashley H CIV" initials="KAHC" lastIdx="4" clrIdx="3">
    <p:extLst>
      <p:ext uri="{19B8F6BF-5375-455C-9EA6-DF929625EA0E}">
        <p15:presenceInfo xmlns:p15="http://schemas.microsoft.com/office/powerpoint/2012/main" userId="S-1-5-21-4290293029-226652851-1696308051-3315690" providerId="AD"/>
      </p:ext>
    </p:extLst>
  </p:cmAuthor>
  <p:cmAuthor id="5" name="Sowers, Mark E CIV" initials="SMEC" lastIdx="11" clrIdx="4"/>
  <p:cmAuthor id="6" name="Long, Pressy K." initials="LPK [2]" lastIdx="2" clrIdx="5">
    <p:extLst>
      <p:ext uri="{19B8F6BF-5375-455C-9EA6-DF929625EA0E}">
        <p15:presenceInfo xmlns:p15="http://schemas.microsoft.com/office/powerpoint/2012/main" userId="S::Pressenna.Long@usaa.com::71cd75fc-96e2-4fc7-b077-7dca947189d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3867"/>
    <a:srgbClr val="EB3732"/>
    <a:srgbClr val="1C3866"/>
    <a:srgbClr val="004072"/>
    <a:srgbClr val="1C3867"/>
    <a:srgbClr val="1D3867"/>
    <a:srgbClr val="489CC0"/>
    <a:srgbClr val="FFDB5D"/>
    <a:srgbClr val="CBD7E3"/>
    <a:srgbClr val="1938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18"/>
    <p:restoredTop sz="86400"/>
  </p:normalViewPr>
  <p:slideViewPr>
    <p:cSldViewPr snapToGrid="0" snapToObjects="1">
      <p:cViewPr>
        <p:scale>
          <a:sx n="90" d="100"/>
          <a:sy n="90" d="100"/>
        </p:scale>
        <p:origin x="2240" y="2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microsoft.com/office/2018/10/relationships/authors" Target="authors.xml"/><Relationship Id="rId6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9001B5-6675-8D4D-A39E-23543D0742F2}" type="datetimeFigureOut">
              <a:rPr lang="en-US" smtClean="0"/>
              <a:t>1/24/24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7121FF-2681-E044-94E7-D531F7224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664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21FF-2681-E044-94E7-D531F72243C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6430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21FF-2681-E044-94E7-D531F72243C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0682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21FF-2681-E044-94E7-D531F72243C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2716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21FF-2681-E044-94E7-D531F72243C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324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21FF-2681-E044-94E7-D531F72243C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998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21FF-2681-E044-94E7-D531F72243C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105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21FF-2681-E044-94E7-D531F72243C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8347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21FF-2681-E044-94E7-D531F72243C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663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21FF-2681-E044-94E7-D531F72243C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111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21FF-2681-E044-94E7-D531F72243C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027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21FF-2681-E044-94E7-D531F72243C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8157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21FF-2681-E044-94E7-D531F72243C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257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7">
            <a:extLst>
              <a:ext uri="{FF2B5EF4-FFF2-40B4-BE49-F238E27FC236}">
                <a16:creationId xmlns:a16="http://schemas.microsoft.com/office/drawing/2014/main" id="{DFCA895F-F4DE-B24A-968D-061DD08E0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275" y="3715622"/>
            <a:ext cx="32233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6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1042547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093139B-00F1-4441-92BD-40520EC3B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236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355B761E-6290-3A4E-A5B6-DD3EE7F356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0617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37E3E721-CDF3-7A4A-B63C-9C41C3F6FD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826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whiteboard&#10;&#10;Description automatically generated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54506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03812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61284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96804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08855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89887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354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ADE3254-4E89-B140-8CF5-7265BE73E7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3950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614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47357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65533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87269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31570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98363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35644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48969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90378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3045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EADE3254-4E89-B140-8CF5-7265BE73E7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63390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74557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62487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51488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4176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04453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97763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19234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60716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91445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8871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87671EA-BEA3-EC4E-A634-700A2E0FBA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19EAB41C-0889-E24A-A3B9-395C1393C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6AE96493-0BC0-1346-BB3C-6AE243CC0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0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8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6575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0B388CA-2B2C-214F-9A9C-2743DD33D5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0411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text, whiteboard&#10;&#10;Description automatically generated">
            <a:extLst>
              <a:ext uri="{FF2B5EF4-FFF2-40B4-BE49-F238E27FC236}">
                <a16:creationId xmlns:a16="http://schemas.microsoft.com/office/drawing/2014/main" id="{9254E263-2FAB-B945-BF61-18DFC41376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0374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767D196-C5AE-AD4E-B46C-0B02C07FC5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3669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, whiteboard&#10;&#10;Description automatically generated">
            <a:extLst>
              <a:ext uri="{FF2B5EF4-FFF2-40B4-BE49-F238E27FC236}">
                <a16:creationId xmlns:a16="http://schemas.microsoft.com/office/drawing/2014/main" id="{3A766D1C-7D79-EA46-974A-364B4530D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E01410A-A12A-2046-A290-49BB6E5DB6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8CD90F3-63A3-0B49-824D-A9C205874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7518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, application&#10;&#10;Description automatically generated">
            <a:extLst>
              <a:ext uri="{FF2B5EF4-FFF2-40B4-BE49-F238E27FC236}">
                <a16:creationId xmlns:a16="http://schemas.microsoft.com/office/drawing/2014/main" id="{0B980F17-03CB-4248-AE62-41980B6AD1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2936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26" Type="http://schemas.openxmlformats.org/officeDocument/2006/relationships/slideLayout" Target="../slideLayouts/slideLayout27.xml"/><Relationship Id="rId39" Type="http://schemas.openxmlformats.org/officeDocument/2006/relationships/theme" Target="../theme/theme2.xml"/><Relationship Id="rId21" Type="http://schemas.openxmlformats.org/officeDocument/2006/relationships/slideLayout" Target="../slideLayouts/slideLayout22.xml"/><Relationship Id="rId34" Type="http://schemas.openxmlformats.org/officeDocument/2006/relationships/slideLayout" Target="../slideLayouts/slideLayout35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5" Type="http://schemas.openxmlformats.org/officeDocument/2006/relationships/slideLayout" Target="../slideLayouts/slideLayout26.xml"/><Relationship Id="rId33" Type="http://schemas.openxmlformats.org/officeDocument/2006/relationships/slideLayout" Target="../slideLayouts/slideLayout34.xml"/><Relationship Id="rId38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21.xml"/><Relationship Id="rId29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24" Type="http://schemas.openxmlformats.org/officeDocument/2006/relationships/slideLayout" Target="../slideLayouts/slideLayout25.xml"/><Relationship Id="rId32" Type="http://schemas.openxmlformats.org/officeDocument/2006/relationships/slideLayout" Target="../slideLayouts/slideLayout33.xml"/><Relationship Id="rId37" Type="http://schemas.openxmlformats.org/officeDocument/2006/relationships/slideLayout" Target="../slideLayouts/slideLayout38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23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9.xml"/><Relationship Id="rId36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20.xml"/><Relationship Id="rId31" Type="http://schemas.openxmlformats.org/officeDocument/2006/relationships/slideLayout" Target="../slideLayouts/slideLayout3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Relationship Id="rId22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31.xml"/><Relationship Id="rId35" Type="http://schemas.openxmlformats.org/officeDocument/2006/relationships/slideLayout" Target="../slideLayouts/slideLayout36.xml"/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c" descr="Internal">
            <a:extLst>
              <a:ext uri="{FF2B5EF4-FFF2-40B4-BE49-F238E27FC236}">
                <a16:creationId xmlns:a16="http://schemas.microsoft.com/office/drawing/2014/main" id="{CB526383-1622-4E11-889E-DCCE44C3D3D4}"/>
              </a:ext>
            </a:extLst>
          </p:cNvPr>
          <p:cNvSpPr txBox="1"/>
          <p:nvPr userDrawn="1"/>
        </p:nvSpPr>
        <p:spPr>
          <a:xfrm>
            <a:off x="0" y="6545580"/>
            <a:ext cx="9144000" cy="21544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800" b="0" i="0" u="none" baseline="0">
                <a:solidFill>
                  <a:srgbClr val="000000"/>
                </a:solidFill>
                <a:latin typeface="calibri" panose="020F0502020204030204" pitchFamily="34" charset="0"/>
              </a:rPr>
              <a:t>Internal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000590-2E27-C94B-927F-B0FE9B5E78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273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c" descr="Internal">
            <a:extLst>
              <a:ext uri="{FF2B5EF4-FFF2-40B4-BE49-F238E27FC236}">
                <a16:creationId xmlns:a16="http://schemas.microsoft.com/office/drawing/2014/main" id="{021D43CD-A861-404F-9823-BF6A34882E69}"/>
              </a:ext>
            </a:extLst>
          </p:cNvPr>
          <p:cNvSpPr txBox="1"/>
          <p:nvPr userDrawn="1"/>
        </p:nvSpPr>
        <p:spPr>
          <a:xfrm>
            <a:off x="0" y="6545580"/>
            <a:ext cx="9144000" cy="21544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800" b="0" i="0" u="none" baseline="0">
                <a:solidFill>
                  <a:srgbClr val="000000"/>
                </a:solidFill>
                <a:latin typeface="calibri" panose="020F050202020403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119508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689" r:id="rId2"/>
    <p:sldLayoutId id="2147483673" r:id="rId3"/>
    <p:sldLayoutId id="2147483685" r:id="rId4"/>
    <p:sldLayoutId id="2147483690" r:id="rId5"/>
    <p:sldLayoutId id="2147483693" r:id="rId6"/>
    <p:sldLayoutId id="2147483696" r:id="rId7"/>
    <p:sldLayoutId id="2147483698" r:id="rId8"/>
    <p:sldLayoutId id="2147483702" r:id="rId9"/>
    <p:sldLayoutId id="2147483703" r:id="rId10"/>
    <p:sldLayoutId id="2147483704" r:id="rId11"/>
    <p:sldLayoutId id="2147483705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9" r:id="rId20"/>
    <p:sldLayoutId id="2147483720" r:id="rId21"/>
    <p:sldLayoutId id="2147483722" r:id="rId22"/>
    <p:sldLayoutId id="2147483723" r:id="rId23"/>
    <p:sldLayoutId id="2147483724" r:id="rId24"/>
    <p:sldLayoutId id="2147483726" r:id="rId25"/>
    <p:sldLayoutId id="2147483727" r:id="rId26"/>
    <p:sldLayoutId id="2147483728" r:id="rId27"/>
    <p:sldLayoutId id="2147483729" r:id="rId28"/>
    <p:sldLayoutId id="2147483730" r:id="rId29"/>
    <p:sldLayoutId id="2147483731" r:id="rId30"/>
    <p:sldLayoutId id="2147483732" r:id="rId31"/>
    <p:sldLayoutId id="2147483733" r:id="rId32"/>
    <p:sldLayoutId id="2147483734" r:id="rId33"/>
    <p:sldLayoutId id="2147483735" r:id="rId34"/>
    <p:sldLayoutId id="2147483736" r:id="rId35"/>
    <p:sldLayoutId id="2147483737" r:id="rId36"/>
    <p:sldLayoutId id="2147483738" r:id="rId37"/>
    <p:sldLayoutId id="2147483739" r:id="rId3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Videos/Navy%20Marriage%20Video%2009%20-%20Credit.mp4" TargetMode="External"/><Relationship Id="rId2" Type="http://schemas.openxmlformats.org/officeDocument/2006/relationships/hyperlink" Target="https://www.annualcreditreport.com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3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hyperlink" Target="https://www.dcms.uscg.mil/ppc/mas/rates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tricare.mil/Dental" TargetMode="External"/><Relationship Id="rId2" Type="http://schemas.openxmlformats.org/officeDocument/2006/relationships/hyperlink" Target="https://tricare.mil/" TargetMode="Externa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www.cool.osd.mil/uscg/index.html" TargetMode="External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tsp.gov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tsp.gov/" TargetMode="External"/><Relationship Id="rId5" Type="http://schemas.openxmlformats.org/officeDocument/2006/relationships/image" Target="../media/image53.png"/><Relationship Id="rId4" Type="http://schemas.openxmlformats.org/officeDocument/2006/relationships/image" Target="../media/image52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sp.gov/" TargetMode="External"/><Relationship Id="rId2" Type="http://schemas.openxmlformats.org/officeDocument/2006/relationships/hyperlink" Target="https://hcm.direct-access.uscg.mil/" TargetMode="External"/><Relationship Id="rId1" Type="http://schemas.openxmlformats.org/officeDocument/2006/relationships/slideLayout" Target="../slideLayouts/slideLayout3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hcm.direct-access.uscg.mil/" TargetMode="External"/><Relationship Id="rId2" Type="http://schemas.openxmlformats.org/officeDocument/2006/relationships/hyperlink" Target="https://www.irs.gov/" TargetMode="Externa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3A008-0A47-5F43-AA4D-86DB67EA0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274" y="3715622"/>
            <a:ext cx="3962059" cy="1325563"/>
          </a:xfrm>
        </p:spPr>
        <p:txBody>
          <a:bodyPr/>
          <a:lstStyle/>
          <a:p>
            <a:r>
              <a:rPr lang="en-US" dirty="0"/>
              <a:t>First Duty Station</a:t>
            </a:r>
          </a:p>
        </p:txBody>
      </p:sp>
      <p:sp>
        <p:nvSpPr>
          <p:cNvPr id="3" name="Title Placeholder 7">
            <a:extLst>
              <a:ext uri="{FF2B5EF4-FFF2-40B4-BE49-F238E27FC236}">
                <a16:creationId xmlns:a16="http://schemas.microsoft.com/office/drawing/2014/main" id="{4C40BD4C-D7C8-E549-A886-7C9DE02F5D83}"/>
              </a:ext>
            </a:extLst>
          </p:cNvPr>
          <p:cNvSpPr txBox="1">
            <a:spLocks/>
          </p:cNvSpPr>
          <p:nvPr/>
        </p:nvSpPr>
        <p:spPr>
          <a:xfrm>
            <a:off x="6703017" y="79090"/>
            <a:ext cx="2378129" cy="117348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  <a:defRPr/>
            </a:pPr>
            <a:r>
              <a:rPr lang="en-US" sz="1200" dirty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</a:t>
            </a:r>
          </a:p>
          <a:p>
            <a:pPr algn="r">
              <a:lnSpc>
                <a:spcPct val="100000"/>
              </a:lnSpc>
              <a:defRPr/>
            </a:pPr>
            <a:r>
              <a:rPr lang="en-US" sz="1200" dirty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857714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0D1866A-890F-6D29-BE56-45A85396844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Identity Theft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FE7AADD-397E-A9A0-CCB4-95FECF8B1BF9}"/>
              </a:ext>
            </a:extLst>
          </p:cNvPr>
          <p:cNvSpPr txBox="1">
            <a:spLocks/>
          </p:cNvSpPr>
          <p:nvPr/>
        </p:nvSpPr>
        <p:spPr>
          <a:xfrm>
            <a:off x="2175343" y="1666260"/>
            <a:ext cx="6868449" cy="472201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/>
                <a:cs typeface="Arial"/>
              </a:rPr>
              <a:t>Secure your information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241300" algn="l"/>
              </a:tabLst>
            </a:pPr>
            <a:r>
              <a:rPr lang="en-US" sz="2000" b="0" dirty="0">
                <a:solidFill>
                  <a:srgbClr val="1B3867"/>
                </a:solidFill>
                <a:latin typeface="Arial"/>
                <a:cs typeface="Arial"/>
              </a:rPr>
              <a:t>Follow PII regulations and procedures</a:t>
            </a:r>
            <a:endParaRPr lang="en-US" sz="2000" b="0" dirty="0">
              <a:solidFill>
                <a:srgbClr val="1B38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241300" algn="l"/>
              </a:tabLst>
            </a:pPr>
            <a:r>
              <a:rPr 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Safeguard your wallet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241300" algn="l"/>
              </a:tabLst>
            </a:pPr>
            <a:r>
              <a:rPr 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 up for electronic statements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241300" algn="l"/>
              </a:tabLst>
            </a:pPr>
            <a:r>
              <a:rPr lang="en-US" sz="2000" b="0" dirty="0" err="1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</a:t>
            </a:r>
            <a:r>
              <a:rPr 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out and do not call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241300" algn="l"/>
              </a:tabLst>
            </a:pPr>
            <a:r>
              <a:rPr 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Periodically review credit report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241300" algn="l"/>
              </a:tabLst>
            </a:pPr>
            <a:r>
              <a:rPr lang="en-US" sz="2000" b="0" dirty="0">
                <a:solidFill>
                  <a:srgbClr val="1B3867"/>
                </a:solidFill>
              </a:rPr>
              <a:t>Update computer security settings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241300" algn="l"/>
              </a:tabLst>
            </a:pPr>
            <a:r>
              <a:rPr lang="en-US" sz="2000" b="0" dirty="0">
                <a:solidFill>
                  <a:srgbClr val="1B3867"/>
                </a:solidFill>
                <a:latin typeface="Arial"/>
                <a:cs typeface="Arial"/>
              </a:rPr>
              <a:t>Avoid unsecure </a:t>
            </a:r>
            <a:r>
              <a:rPr lang="en-US" sz="2000" b="0" dirty="0" err="1">
                <a:solidFill>
                  <a:srgbClr val="1B3867"/>
                </a:solidFill>
                <a:latin typeface="Arial"/>
                <a:cs typeface="Arial"/>
              </a:rPr>
              <a:t>WiFi</a:t>
            </a:r>
            <a:r>
              <a:rPr lang="en-US" sz="2000" b="0" dirty="0">
                <a:solidFill>
                  <a:srgbClr val="1B3867"/>
                </a:solidFill>
                <a:latin typeface="Arial"/>
                <a:cs typeface="Arial"/>
              </a:rPr>
              <a:t> networks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241300" algn="l"/>
              </a:tabLst>
            </a:pPr>
            <a:r>
              <a:rPr lang="en-US" sz="2000" b="0" dirty="0">
                <a:solidFill>
                  <a:srgbClr val="1B3867"/>
                </a:solidFill>
                <a:latin typeface="Arial"/>
                <a:cs typeface="Arial"/>
              </a:rPr>
              <a:t>Active-Duty alert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241300" algn="l"/>
              </a:tabLst>
            </a:pPr>
            <a:r>
              <a:rPr lang="en-US" sz="2000" b="0" dirty="0">
                <a:solidFill>
                  <a:srgbClr val="1B3867"/>
                </a:solidFill>
                <a:latin typeface="Arial"/>
                <a:cs typeface="Arial"/>
              </a:rPr>
              <a:t>Credit freeze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/>
                <a:cs typeface="Arial"/>
              </a:rPr>
              <a:t>Report a complaint</a:t>
            </a:r>
          </a:p>
          <a:p>
            <a:pPr marL="355600" indent="-342900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endParaRPr lang="en-US" sz="2500" spc="-5" dirty="0">
              <a:solidFill>
                <a:srgbClr val="004071"/>
              </a:solidFill>
              <a:latin typeface="Arial"/>
              <a:cs typeface="Arial"/>
            </a:endParaRPr>
          </a:p>
        </p:txBody>
      </p:sp>
      <p:pic>
        <p:nvPicPr>
          <p:cNvPr id="6" name="Picture 5" descr="Handout icon.">
            <a:extLst>
              <a:ext uri="{FF2B5EF4-FFF2-40B4-BE49-F238E27FC236}">
                <a16:creationId xmlns:a16="http://schemas.microsoft.com/office/drawing/2014/main" id="{E7386752-3BBB-FE4F-A779-8D95CF8144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49" y="6297250"/>
            <a:ext cx="324952" cy="3943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EB5E87-E7D1-BAF6-5608-1D149E093B5D}"/>
              </a:ext>
            </a:extLst>
          </p:cNvPr>
          <p:cNvSpPr txBox="1"/>
          <p:nvPr/>
        </p:nvSpPr>
        <p:spPr>
          <a:xfrm>
            <a:off x="2194950" y="6414560"/>
            <a:ext cx="4650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Military Consumer Protection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Handout Available</a:t>
            </a:r>
          </a:p>
        </p:txBody>
      </p:sp>
    </p:spTree>
    <p:extLst>
      <p:ext uri="{BB962C8B-B14F-4D97-AF65-F5344CB8AC3E}">
        <p14:creationId xmlns:p14="http://schemas.microsoft.com/office/powerpoint/2010/main" val="2220773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254946A-8312-015B-C70F-ACE42B791CD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410977"/>
            <a:ext cx="6836724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Servicemembers Civil Relief Act (SCRA)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0854E21C-A8DC-E9F7-3BC4-32EF28338078}"/>
              </a:ext>
            </a:extLst>
          </p:cNvPr>
          <p:cNvSpPr txBox="1">
            <a:spLocks/>
          </p:cNvSpPr>
          <p:nvPr/>
        </p:nvSpPr>
        <p:spPr>
          <a:xfrm>
            <a:off x="2175343" y="1666259"/>
            <a:ext cx="6868449" cy="463099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/>
                <a:cs typeface="Arial"/>
              </a:rPr>
              <a:t>Contracts for debts prior to qualifying military orders</a:t>
            </a:r>
          </a:p>
          <a:p>
            <a:pPr marL="694944" lvl="1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/>
                <a:cs typeface="Arial"/>
              </a:rPr>
              <a:t>Loan rate capped at 6%</a:t>
            </a:r>
          </a:p>
          <a:p>
            <a:pPr marL="694944" lvl="1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Terminate residential or auto lease</a:t>
            </a:r>
          </a:p>
          <a:p>
            <a:pPr marL="694944" lvl="1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Cancel applicable consumer contracts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/>
                <a:cs typeface="Arial"/>
              </a:rPr>
              <a:t>Stay civil judgments</a:t>
            </a:r>
          </a:p>
          <a:p>
            <a:pPr marL="694944" lvl="1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/>
                <a:cs typeface="Arial"/>
              </a:rPr>
              <a:t>Eviction and foreclosure</a:t>
            </a:r>
          </a:p>
          <a:p>
            <a:pPr marL="694944" lvl="1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/>
                <a:cs typeface="Arial"/>
              </a:rPr>
              <a:t>Default judgment</a:t>
            </a:r>
          </a:p>
          <a:p>
            <a:pPr marL="694944" lvl="1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/>
                <a:cs typeface="Arial"/>
              </a:rPr>
              <a:t>Property repossession or seizure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/>
                <a:cs typeface="Arial"/>
              </a:rPr>
              <a:t>Insurance</a:t>
            </a:r>
          </a:p>
          <a:p>
            <a:pPr marL="694944" lvl="1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/>
                <a:cs typeface="Arial"/>
              </a:rPr>
              <a:t>Life insurance premium payments</a:t>
            </a:r>
          </a:p>
          <a:p>
            <a:pPr marL="694944" lvl="1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/>
                <a:cs typeface="Arial"/>
              </a:rPr>
              <a:t>Health insurance reinstatement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/>
                <a:cs typeface="Arial"/>
              </a:rPr>
              <a:t>State income tax statutes</a:t>
            </a:r>
          </a:p>
          <a:p>
            <a:pPr marL="355600" indent="-342900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endParaRPr lang="en-US" sz="2500" spc="-5" dirty="0">
              <a:solidFill>
                <a:srgbClr val="004071"/>
              </a:solidFill>
              <a:latin typeface="Arial"/>
              <a:cs typeface="Arial"/>
            </a:endParaRPr>
          </a:p>
        </p:txBody>
      </p:sp>
      <p:pic>
        <p:nvPicPr>
          <p:cNvPr id="6" name="Picture 5" descr="Handout icon.">
            <a:extLst>
              <a:ext uri="{FF2B5EF4-FFF2-40B4-BE49-F238E27FC236}">
                <a16:creationId xmlns:a16="http://schemas.microsoft.com/office/drawing/2014/main" id="{DB141C37-BC0A-5B6D-8908-CF18A7AC3A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49" y="6297250"/>
            <a:ext cx="324952" cy="3943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062B7B-16EA-A22D-F28E-063E11854F29}"/>
              </a:ext>
            </a:extLst>
          </p:cNvPr>
          <p:cNvSpPr txBox="1"/>
          <p:nvPr/>
        </p:nvSpPr>
        <p:spPr>
          <a:xfrm>
            <a:off x="2194950" y="6414560"/>
            <a:ext cx="4650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Military Consumer Protection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Handout Available</a:t>
            </a:r>
          </a:p>
        </p:txBody>
      </p:sp>
    </p:spTree>
    <p:extLst>
      <p:ext uri="{BB962C8B-B14F-4D97-AF65-F5344CB8AC3E}">
        <p14:creationId xmlns:p14="http://schemas.microsoft.com/office/powerpoint/2010/main" val="41942925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1025CAC-E275-5844-70D0-C26C19017CE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Military Lending Act (MLA)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AFCE9548-94C7-02C2-A0B6-35204C360ED4}"/>
              </a:ext>
            </a:extLst>
          </p:cNvPr>
          <p:cNvSpPr txBox="1">
            <a:spLocks/>
          </p:cNvSpPr>
          <p:nvPr/>
        </p:nvSpPr>
        <p:spPr>
          <a:xfrm>
            <a:off x="2175343" y="1666260"/>
            <a:ext cx="6868449" cy="472201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/>
                <a:cs typeface="Arial"/>
              </a:rPr>
              <a:t>Protection from predatory lending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/>
                <a:cs typeface="Arial"/>
              </a:rPr>
              <a:t>Protects Active Duty, Reserves, dependents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/>
                <a:cs typeface="Arial"/>
              </a:rPr>
              <a:t>Interest rate capped at 36% on most consumer loans</a:t>
            </a:r>
          </a:p>
          <a:p>
            <a:pPr marL="694944" lvl="1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/>
                <a:cs typeface="Arial"/>
              </a:rPr>
              <a:t>Peer-to-peer loans not covered</a:t>
            </a:r>
          </a:p>
          <a:p>
            <a:pPr marL="694944" lvl="1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/>
                <a:cs typeface="Arial"/>
              </a:rPr>
              <a:t>Loans made outside U.S. not covered</a:t>
            </a:r>
          </a:p>
          <a:p>
            <a:pPr marL="355600" indent="-342900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endParaRPr lang="en-US" sz="2500" spc="-5" dirty="0">
              <a:solidFill>
                <a:srgbClr val="004071"/>
              </a:solidFill>
              <a:latin typeface="Arial"/>
              <a:cs typeface="Arial"/>
            </a:endParaRPr>
          </a:p>
        </p:txBody>
      </p:sp>
      <p:pic>
        <p:nvPicPr>
          <p:cNvPr id="6" name="Picture 5" descr="Handout icon.">
            <a:extLst>
              <a:ext uri="{FF2B5EF4-FFF2-40B4-BE49-F238E27FC236}">
                <a16:creationId xmlns:a16="http://schemas.microsoft.com/office/drawing/2014/main" id="{44B1A095-5A52-2224-686E-85F57F9B949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49" y="6297250"/>
            <a:ext cx="324952" cy="3943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CD504F-BF80-4E9C-46BE-3716563DB8DD}"/>
              </a:ext>
            </a:extLst>
          </p:cNvPr>
          <p:cNvSpPr txBox="1"/>
          <p:nvPr/>
        </p:nvSpPr>
        <p:spPr>
          <a:xfrm>
            <a:off x="2194950" y="6414560"/>
            <a:ext cx="4650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Military Consumer Protection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Handout Available</a:t>
            </a:r>
          </a:p>
        </p:txBody>
      </p:sp>
    </p:spTree>
    <p:extLst>
      <p:ext uri="{BB962C8B-B14F-4D97-AF65-F5344CB8AC3E}">
        <p14:creationId xmlns:p14="http://schemas.microsoft.com/office/powerpoint/2010/main" val="1550472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F14999B-97DE-2136-FC13-930F4E16B63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Misleading Consumer Practices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3EACB7E-96E4-37BE-5C47-866F4C384B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1" y="1666260"/>
            <a:ext cx="6610349" cy="4016375"/>
          </a:xfrm>
        </p:spPr>
        <p:txBody>
          <a:bodyPr/>
          <a:lstStyle/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/>
                <a:cs typeface="Arial"/>
              </a:rPr>
              <a:t>Recognize scams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Multilevel marketing / pyramid scheme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Get rich quick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Too good to be true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/>
                <a:cs typeface="Arial"/>
              </a:rPr>
              <a:t>Protect yourself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Needs, wants, wishes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Research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Comparison shop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Sleep on it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/>
                <a:cs typeface="Arial"/>
              </a:rPr>
              <a:t>Report a complaint</a:t>
            </a:r>
          </a:p>
          <a:p>
            <a:endParaRPr lang="en-US" dirty="0"/>
          </a:p>
        </p:txBody>
      </p:sp>
      <p:pic>
        <p:nvPicPr>
          <p:cNvPr id="6" name="Picture 5" descr="Handout icon.">
            <a:extLst>
              <a:ext uri="{FF2B5EF4-FFF2-40B4-BE49-F238E27FC236}">
                <a16:creationId xmlns:a16="http://schemas.microsoft.com/office/drawing/2014/main" id="{0D71D853-9E1B-2C56-FC2F-1CCA7FE29C4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49" y="6297250"/>
            <a:ext cx="324952" cy="3943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41841D-CADE-8353-A81B-ACB4E6A09458}"/>
              </a:ext>
            </a:extLst>
          </p:cNvPr>
          <p:cNvSpPr txBox="1"/>
          <p:nvPr/>
        </p:nvSpPr>
        <p:spPr>
          <a:xfrm>
            <a:off x="2194950" y="6414560"/>
            <a:ext cx="4650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Sources of Help for Military Consumers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Handout Available</a:t>
            </a:r>
          </a:p>
        </p:txBody>
      </p:sp>
    </p:spTree>
    <p:extLst>
      <p:ext uri="{BB962C8B-B14F-4D97-AF65-F5344CB8AC3E}">
        <p14:creationId xmlns:p14="http://schemas.microsoft.com/office/powerpoint/2010/main" val="40412331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F1C2042-D9D3-D245-865D-CC22316E29A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67558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Protect Your Credit Reputation</a:t>
            </a:r>
          </a:p>
        </p:txBody>
      </p:sp>
      <p:sp>
        <p:nvSpPr>
          <p:cNvPr id="2" name="Content Placeholder 16">
            <a:extLst>
              <a:ext uri="{FF2B5EF4-FFF2-40B4-BE49-F238E27FC236}">
                <a16:creationId xmlns:a16="http://schemas.microsoft.com/office/drawing/2014/main" id="{EEC4A2B4-6D3C-811E-319D-E2F78E651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641" y="1577641"/>
            <a:ext cx="6204249" cy="4836919"/>
          </a:xfrm>
        </p:spPr>
        <p:txBody>
          <a:bodyPr>
            <a:normAutofit/>
          </a:bodyPr>
          <a:lstStyle/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spc="-5" dirty="0">
                <a:solidFill>
                  <a:srgbClr val="1B3867"/>
                </a:solidFill>
                <a:latin typeface="Arial"/>
                <a:cs typeface="Arial"/>
              </a:rPr>
              <a:t>Create healthy habits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tabLst>
                <a:tab pos="240665" algn="l"/>
                <a:tab pos="241300" algn="l"/>
              </a:tabLst>
            </a:pPr>
            <a:r>
              <a:rPr lang="en-US" sz="2000" spc="-10" dirty="0">
                <a:solidFill>
                  <a:srgbClr val="1B3867"/>
                </a:solidFill>
                <a:latin typeface="Arial"/>
                <a:cs typeface="Arial"/>
              </a:rPr>
              <a:t>Establish banking and credit system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tabLst>
                <a:tab pos="240665" algn="l"/>
                <a:tab pos="241300" algn="l"/>
              </a:tabLst>
            </a:pPr>
            <a:r>
              <a:rPr lang="en-US" sz="2000" spc="-10" dirty="0">
                <a:solidFill>
                  <a:srgbClr val="1B3867"/>
                </a:solidFill>
                <a:latin typeface="Arial"/>
                <a:cs typeface="Arial"/>
              </a:rPr>
              <a:t>Pay bills on time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tabLst>
                <a:tab pos="240665" algn="l"/>
                <a:tab pos="241300" algn="l"/>
              </a:tabLst>
            </a:pPr>
            <a:r>
              <a:rPr lang="en-US" sz="2000" spc="-10" dirty="0">
                <a:solidFill>
                  <a:srgbClr val="1B3867"/>
                </a:solidFill>
                <a:latin typeface="Arial"/>
                <a:cs typeface="Arial"/>
              </a:rPr>
              <a:t>Pay off credit cards monthly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tabLst>
                <a:tab pos="240665" algn="l"/>
                <a:tab pos="241300" algn="l"/>
              </a:tabLst>
            </a:pPr>
            <a:r>
              <a:rPr lang="en-US" sz="2000" spc="-10" dirty="0">
                <a:solidFill>
                  <a:srgbClr val="1B3867"/>
                </a:solidFill>
                <a:latin typeface="Arial"/>
                <a:cs typeface="Arial"/>
              </a:rPr>
              <a:t>Reconcile statements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tabLst>
                <a:tab pos="240665" algn="l"/>
                <a:tab pos="241300" algn="l"/>
              </a:tabLst>
            </a:pPr>
            <a:r>
              <a:rPr lang="en-US" sz="2000" spc="-10" dirty="0">
                <a:solidFill>
                  <a:srgbClr val="1B3867"/>
                </a:solidFill>
                <a:latin typeface="Arial"/>
                <a:cs typeface="Arial"/>
              </a:rPr>
              <a:t>Safeguard information</a:t>
            </a:r>
          </a:p>
          <a:p>
            <a:pPr marL="241300" lvl="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spc="-5" dirty="0">
                <a:solidFill>
                  <a:srgbClr val="1B3867"/>
                </a:solidFill>
                <a:latin typeface="Arial"/>
                <a:cs typeface="Arial"/>
              </a:rPr>
              <a:t>Understanding credit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spc="45" dirty="0">
                <a:solidFill>
                  <a:srgbClr val="1B3867"/>
                </a:solidFill>
                <a:latin typeface="Arial"/>
                <a:cs typeface="Arial"/>
              </a:rPr>
              <a:t>Credit reports </a:t>
            </a:r>
            <a:endParaRPr lang="en-US" sz="2000" i="1" spc="45" dirty="0">
              <a:solidFill>
                <a:srgbClr val="1B3867"/>
              </a:solidFill>
              <a:latin typeface="Arial"/>
              <a:cs typeface="Arial"/>
            </a:endParaRP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spc="45" dirty="0">
                <a:solidFill>
                  <a:srgbClr val="1B3867"/>
                </a:solidFill>
                <a:latin typeface="Arial"/>
                <a:cs typeface="Arial"/>
              </a:rPr>
              <a:t>Credit scores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spc="45" dirty="0">
                <a:solidFill>
                  <a:srgbClr val="1B3867"/>
                </a:solidFill>
                <a:latin typeface="Arial"/>
                <a:cs typeface="Arial"/>
              </a:rPr>
              <a:t>Only apply if you need credit</a:t>
            </a:r>
          </a:p>
          <a:p>
            <a:pPr marL="241300" lvl="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2500" spc="-5" dirty="0">
                <a:solidFill>
                  <a:srgbClr val="1B3867"/>
                </a:solidFill>
                <a:latin typeface="Arial"/>
                <a:cs typeface="Arial"/>
              </a:rPr>
              <a:t>Review credit report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i="1" spc="45" dirty="0">
                <a:solidFill>
                  <a:srgbClr val="1B3867"/>
                </a:solidFill>
                <a:latin typeface="Arial"/>
                <a:cs typeface="Arial"/>
                <a:hlinkClick r:id="rId2"/>
              </a:rPr>
              <a:t>https://www.annualcreditreport.com</a:t>
            </a:r>
            <a:endParaRPr lang="en-US" sz="2000" i="1" spc="45" dirty="0">
              <a:solidFill>
                <a:srgbClr val="1B3867"/>
              </a:solidFill>
              <a:latin typeface="Arial"/>
              <a:cs typeface="Arial"/>
            </a:endParaRP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spc="45" dirty="0">
                <a:solidFill>
                  <a:srgbClr val="1B3867"/>
                </a:solidFill>
                <a:latin typeface="Arial"/>
                <a:cs typeface="Arial"/>
              </a:rPr>
              <a:t>Take advantage of free credit monitoring</a:t>
            </a:r>
          </a:p>
        </p:txBody>
      </p:sp>
      <p:grpSp>
        <p:nvGrpSpPr>
          <p:cNvPr id="3" name="Group 2" descr="Protect your credit reputation pie chart.">
            <a:extLst>
              <a:ext uri="{FF2B5EF4-FFF2-40B4-BE49-F238E27FC236}">
                <a16:creationId xmlns:a16="http://schemas.microsoft.com/office/drawing/2014/main" id="{BBE47092-61CA-5B15-0A89-B87AC54305DE}"/>
              </a:ext>
            </a:extLst>
          </p:cNvPr>
          <p:cNvGrpSpPr/>
          <p:nvPr/>
        </p:nvGrpSpPr>
        <p:grpSpPr>
          <a:xfrm>
            <a:off x="5000293" y="1851737"/>
            <a:ext cx="4002082" cy="3631818"/>
            <a:chOff x="5105970" y="2192742"/>
            <a:chExt cx="3588638" cy="3573183"/>
          </a:xfrm>
        </p:grpSpPr>
        <p:pic>
          <p:nvPicPr>
            <p:cNvPr id="4" name="Picture 3">
              <a:hlinkClick r:id="rId3" action="ppaction://hlinkfile"/>
              <a:extLst>
                <a:ext uri="{FF2B5EF4-FFF2-40B4-BE49-F238E27FC236}">
                  <a16:creationId xmlns:a16="http://schemas.microsoft.com/office/drawing/2014/main" id="{5FC0AAA0-79EB-56A7-EE43-AA7837743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89575" y="2192742"/>
              <a:ext cx="3405033" cy="3573183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A97BF44-86E8-C9F6-D232-D3000DA8345E}"/>
                </a:ext>
              </a:extLst>
            </p:cNvPr>
            <p:cNvSpPr/>
            <p:nvPr/>
          </p:nvSpPr>
          <p:spPr>
            <a:xfrm>
              <a:off x="7201889" y="3284562"/>
              <a:ext cx="1244477" cy="9694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Payment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History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35%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C901184-987C-3907-1E01-B7BD33E83560}"/>
                </a:ext>
              </a:extLst>
            </p:cNvPr>
            <p:cNvSpPr/>
            <p:nvPr/>
          </p:nvSpPr>
          <p:spPr>
            <a:xfrm>
              <a:off x="6219442" y="4166179"/>
              <a:ext cx="1244477" cy="9079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Amounts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Owed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30%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99EDA60-4A5C-39C1-FCE0-86C57A1E12D0}"/>
                </a:ext>
              </a:extLst>
            </p:cNvPr>
            <p:cNvSpPr/>
            <p:nvPr/>
          </p:nvSpPr>
          <p:spPr>
            <a:xfrm>
              <a:off x="5105970" y="3381686"/>
              <a:ext cx="1604695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Length of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Credit History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15%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FAEF5E2-262B-03EF-7AC1-529C4DD35CA1}"/>
                </a:ext>
              </a:extLst>
            </p:cNvPr>
            <p:cNvSpPr/>
            <p:nvPr/>
          </p:nvSpPr>
          <p:spPr>
            <a:xfrm>
              <a:off x="6600300" y="2434771"/>
              <a:ext cx="799086" cy="10036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Types of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Credit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10%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85754D2-F81A-4C3D-83D7-3234083A7F38}"/>
                </a:ext>
              </a:extLst>
            </p:cNvPr>
            <p:cNvSpPr/>
            <p:nvPr/>
          </p:nvSpPr>
          <p:spPr>
            <a:xfrm>
              <a:off x="5951658" y="2704915"/>
              <a:ext cx="799086" cy="7923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New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Credi</a:t>
              </a:r>
              <a:r>
                <a:rPr kumimoji="0" lang="en-US" sz="105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10%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4" name="Picture 23" descr="Paper with hand icon indicating additional resource.">
            <a:extLst>
              <a:ext uri="{FF2B5EF4-FFF2-40B4-BE49-F238E27FC236}">
                <a16:creationId xmlns:a16="http://schemas.microsoft.com/office/drawing/2014/main" id="{01A899FB-BAFE-F73D-D3EC-31AE06B2E0C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9F2151E-020A-420A-D3E0-20FD8C4B6A87}"/>
              </a:ext>
            </a:extLst>
          </p:cNvPr>
          <p:cNvSpPr txBox="1"/>
          <p:nvPr/>
        </p:nvSpPr>
        <p:spPr>
          <a:xfrm>
            <a:off x="808602" y="6414560"/>
            <a:ext cx="4650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Understanding Credit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Handout Available  </a:t>
            </a:r>
          </a:p>
        </p:txBody>
      </p:sp>
    </p:spTree>
    <p:extLst>
      <p:ext uri="{BB962C8B-B14F-4D97-AF65-F5344CB8AC3E}">
        <p14:creationId xmlns:p14="http://schemas.microsoft.com/office/powerpoint/2010/main" val="32510930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2D7EC10-2254-AAC2-A49F-E647F85FBA1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3119870"/>
            <a:ext cx="9144000" cy="6182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071"/>
                </a:solidFill>
                <a:latin typeface="Arial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4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itchFamily="2" charset="0"/>
                <a:ea typeface="+mj-ea"/>
                <a:cs typeface="+mj-cs"/>
              </a:rPr>
              <a:t>Major Purchases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B3867"/>
              </a:solidFill>
              <a:effectLst/>
              <a:uLnTx/>
              <a:uFillTx/>
              <a:latin typeface="Arial" pitchFamily="2" charset="0"/>
              <a:ea typeface="+mj-ea"/>
              <a:cs typeface="+mj-cs"/>
            </a:endParaRPr>
          </a:p>
        </p:txBody>
      </p:sp>
      <p:pic>
        <p:nvPicPr>
          <p:cNvPr id="5" name="Picture 4" descr="Paper with hand icon indicating additional resource.">
            <a:extLst>
              <a:ext uri="{FF2B5EF4-FFF2-40B4-BE49-F238E27FC236}">
                <a16:creationId xmlns:a16="http://schemas.microsoft.com/office/drawing/2014/main" id="{4A95C2F5-F464-66C7-4E43-6E28C77F7A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BE2985-465A-CD9C-3AB9-4EE91AE7ACCE}"/>
              </a:ext>
            </a:extLst>
          </p:cNvPr>
          <p:cNvSpPr txBox="1"/>
          <p:nvPr/>
        </p:nvSpPr>
        <p:spPr>
          <a:xfrm>
            <a:off x="808602" y="6414560"/>
            <a:ext cx="4650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First Duty Station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Checklist Available  </a:t>
            </a:r>
          </a:p>
        </p:txBody>
      </p:sp>
    </p:spTree>
    <p:extLst>
      <p:ext uri="{BB962C8B-B14F-4D97-AF65-F5344CB8AC3E}">
        <p14:creationId xmlns:p14="http://schemas.microsoft.com/office/powerpoint/2010/main" val="37018603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CEF53D7-5F78-085D-5425-670B800537C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Major Purchases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88736-F356-CB84-EED5-CB1E8B7AD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2" y="1666260"/>
            <a:ext cx="6721777" cy="4016375"/>
          </a:xfrm>
        </p:spPr>
        <p:txBody>
          <a:bodyPr/>
          <a:lstStyle/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/>
                <a:cs typeface="Arial"/>
              </a:rPr>
              <a:t>Think first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Logic over emotion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Understand additional costs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Consider potential life changes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Shop around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Cash or credit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/>
                <a:cs typeface="Arial"/>
              </a:rPr>
              <a:t>Avoid trouble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Needs, wants, wishes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Wait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Seek helpful guidance</a:t>
            </a:r>
          </a:p>
          <a:p>
            <a:endParaRPr lang="en-US" dirty="0"/>
          </a:p>
        </p:txBody>
      </p:sp>
      <p:pic>
        <p:nvPicPr>
          <p:cNvPr id="5" name="Picture 4" descr="Handout icon.">
            <a:extLst>
              <a:ext uri="{FF2B5EF4-FFF2-40B4-BE49-F238E27FC236}">
                <a16:creationId xmlns:a16="http://schemas.microsoft.com/office/drawing/2014/main" id="{BEA89236-AA6D-2153-0ECB-8B3EE8838FE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49" y="6297250"/>
            <a:ext cx="324952" cy="3943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AFF7A8-9F1B-460F-BC18-22C61441ECB9}"/>
              </a:ext>
            </a:extLst>
          </p:cNvPr>
          <p:cNvSpPr txBox="1"/>
          <p:nvPr/>
        </p:nvSpPr>
        <p:spPr>
          <a:xfrm>
            <a:off x="2194950" y="6414560"/>
            <a:ext cx="4982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Purchases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Rules of Buying a House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Handouts Available</a:t>
            </a:r>
          </a:p>
        </p:txBody>
      </p:sp>
    </p:spTree>
    <p:extLst>
      <p:ext uri="{BB962C8B-B14F-4D97-AF65-F5344CB8AC3E}">
        <p14:creationId xmlns:p14="http://schemas.microsoft.com/office/powerpoint/2010/main" val="29475088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510D85F-77D5-B186-E08C-0F25F99A86C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Financing a Major Purchase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2AC76-784A-956C-9A42-6BAB82F96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3" y="1666260"/>
            <a:ext cx="6646620" cy="4016375"/>
          </a:xfrm>
        </p:spPr>
        <p:txBody>
          <a:bodyPr/>
          <a:lstStyle/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/>
                <a:cs typeface="Arial"/>
              </a:rPr>
              <a:t>Plan ahead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/>
                <a:cs typeface="Arial"/>
              </a:rPr>
              <a:t>Know your needs and budget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/>
                <a:cs typeface="Arial"/>
              </a:rPr>
              <a:t>Educate yourself and be prepared financially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/>
                <a:cs typeface="Arial"/>
              </a:rPr>
              <a:t>Seek assistance from your local Health, Safety and Work-Life (HSWL) Regional Practice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Attend a Car-Buying or Home-Buying class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Schedule an individual appointment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2427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42C31-3B7D-64D1-879D-E160DFB66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826" y="567558"/>
            <a:ext cx="6204249" cy="644157"/>
          </a:xfrm>
        </p:spPr>
        <p:txBody>
          <a:bodyPr/>
          <a:lstStyle/>
          <a:p>
            <a:r>
              <a:rPr lang="en-US" dirty="0"/>
              <a:t>Car Buying Basics</a:t>
            </a:r>
          </a:p>
        </p:txBody>
      </p:sp>
      <p:pic>
        <p:nvPicPr>
          <p:cNvPr id="10" name="Picture 9" descr="Paper with hand icon indicating additional resource.">
            <a:extLst>
              <a:ext uri="{FF2B5EF4-FFF2-40B4-BE49-F238E27FC236}">
                <a16:creationId xmlns:a16="http://schemas.microsoft.com/office/drawing/2014/main" id="{6E6BA50C-54B0-2B9D-D368-85632C3C583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3D28286-89B2-7E1B-A281-A98D24D4129C}"/>
              </a:ext>
            </a:extLst>
          </p:cNvPr>
          <p:cNvSpPr txBox="1"/>
          <p:nvPr/>
        </p:nvSpPr>
        <p:spPr>
          <a:xfrm>
            <a:off x="808601" y="6414560"/>
            <a:ext cx="5727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Purchases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Handout Available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674A9731-FCE0-3C0A-3B3C-B3B44E642FD0}"/>
              </a:ext>
            </a:extLst>
          </p:cNvPr>
          <p:cNvSpPr txBox="1">
            <a:spLocks/>
          </p:cNvSpPr>
          <p:nvPr/>
        </p:nvSpPr>
        <p:spPr>
          <a:xfrm>
            <a:off x="891957" y="5678632"/>
            <a:ext cx="6486328" cy="8599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500" b="1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ü"/>
              <a:defRPr sz="20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indent="0">
              <a:lnSpc>
                <a:spcPct val="100000"/>
              </a:lnSpc>
              <a:spcBef>
                <a:spcPts val="700"/>
              </a:spcBef>
              <a:buNone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Three deals of car buying</a:t>
            </a:r>
          </a:p>
          <a:p>
            <a:pPr marL="466344" lvl="1" indent="0">
              <a:lnSpc>
                <a:spcPct val="100000"/>
              </a:lnSpc>
              <a:spcBef>
                <a:spcPts val="0"/>
              </a:spcBef>
              <a:buNone/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1. Total purchase price    2. Financing    3. Trade-In</a:t>
            </a:r>
          </a:p>
        </p:txBody>
      </p:sp>
      <p:grpSp>
        <p:nvGrpSpPr>
          <p:cNvPr id="70" name="Group 69" descr="Car-Buying Basics table.">
            <a:extLst>
              <a:ext uri="{FF2B5EF4-FFF2-40B4-BE49-F238E27FC236}">
                <a16:creationId xmlns:a16="http://schemas.microsoft.com/office/drawing/2014/main" id="{03DDB2F1-8CA3-85D5-F29E-BA4A46FFE64B}"/>
              </a:ext>
            </a:extLst>
          </p:cNvPr>
          <p:cNvGrpSpPr/>
          <p:nvPr/>
        </p:nvGrpSpPr>
        <p:grpSpPr>
          <a:xfrm>
            <a:off x="828454" y="1227192"/>
            <a:ext cx="7416249" cy="4343877"/>
            <a:chOff x="1133252" y="1328790"/>
            <a:chExt cx="7416249" cy="4343877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2BA9F42A-DB6E-10CD-7599-C840FFE15C5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33252" y="1497043"/>
              <a:ext cx="7416249" cy="4175624"/>
              <a:chOff x="1693438" y="2495166"/>
              <a:chExt cx="6393466" cy="3599761"/>
            </a:xfrm>
          </p:grpSpPr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2DD7102E-E2F9-E5BB-B1D9-A8C138A5F87C}"/>
                  </a:ext>
                </a:extLst>
              </p:cNvPr>
              <p:cNvGrpSpPr/>
              <p:nvPr/>
            </p:nvGrpSpPr>
            <p:grpSpPr>
              <a:xfrm>
                <a:off x="1748183" y="2706817"/>
                <a:ext cx="5647633" cy="1443400"/>
                <a:chOff x="3723172" y="242612"/>
                <a:chExt cx="5647633" cy="1443400"/>
              </a:xfrm>
            </p:grpSpPr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F0415AC8-41EF-4A69-669D-436A1D9EC23F}"/>
                    </a:ext>
                  </a:extLst>
                </p:cNvPr>
                <p:cNvCxnSpPr/>
                <p:nvPr/>
              </p:nvCxnSpPr>
              <p:spPr>
                <a:xfrm>
                  <a:off x="4475408" y="959476"/>
                  <a:ext cx="914400" cy="0"/>
                </a:xfrm>
                <a:prstGeom prst="line">
                  <a:avLst/>
                </a:prstGeom>
                <a:ln w="19050">
                  <a:solidFill>
                    <a:srgbClr val="2B608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97D578B1-3203-A3E2-73B3-AB9CA9FA965E}"/>
                    </a:ext>
                  </a:extLst>
                </p:cNvPr>
                <p:cNvCxnSpPr/>
                <p:nvPr/>
              </p:nvCxnSpPr>
              <p:spPr>
                <a:xfrm>
                  <a:off x="4475408" y="1448873"/>
                  <a:ext cx="914400" cy="0"/>
                </a:xfrm>
                <a:prstGeom prst="line">
                  <a:avLst/>
                </a:prstGeom>
                <a:ln w="19050">
                  <a:solidFill>
                    <a:srgbClr val="2B608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028D38EE-8F93-5AE4-A31B-AF3C25EBAD3B}"/>
                    </a:ext>
                  </a:extLst>
                </p:cNvPr>
                <p:cNvCxnSpPr/>
                <p:nvPr/>
              </p:nvCxnSpPr>
              <p:spPr>
                <a:xfrm>
                  <a:off x="4475408" y="457200"/>
                  <a:ext cx="914400" cy="0"/>
                </a:xfrm>
                <a:prstGeom prst="line">
                  <a:avLst/>
                </a:prstGeom>
                <a:ln w="19050">
                  <a:solidFill>
                    <a:srgbClr val="2B608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A0E40542-885A-C409-3919-24F3DE084B58}"/>
                    </a:ext>
                  </a:extLst>
                </p:cNvPr>
                <p:cNvSpPr/>
                <p:nvPr/>
              </p:nvSpPr>
              <p:spPr>
                <a:xfrm>
                  <a:off x="3723172" y="243578"/>
                  <a:ext cx="848828" cy="1442434"/>
                </a:xfrm>
                <a:prstGeom prst="rect">
                  <a:avLst/>
                </a:prstGeom>
                <a:solidFill>
                  <a:srgbClr val="00407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0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6%</a:t>
                  </a:r>
                  <a:endParaRPr lang="en-US" sz="3000" b="1" baseline="30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/>
                  <a:r>
                    <a:rPr lang="en-US" sz="14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APR</a:t>
                  </a:r>
                </a:p>
              </p:txBody>
            </p:sp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E45E6F95-6261-F6BA-EC8E-A217E4CF2C6F}"/>
                    </a:ext>
                  </a:extLst>
                </p:cNvPr>
                <p:cNvSpPr/>
                <p:nvPr/>
              </p:nvSpPr>
              <p:spPr>
                <a:xfrm>
                  <a:off x="4619970" y="242612"/>
                  <a:ext cx="519363" cy="431442"/>
                </a:xfrm>
                <a:prstGeom prst="rect">
                  <a:avLst/>
                </a:prstGeom>
                <a:solidFill>
                  <a:srgbClr val="2B608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</a:p>
                <a:p>
                  <a:pPr algn="ctr"/>
                  <a:r>
                    <a:rPr lang="en-US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Years</a:t>
                  </a:r>
                </a:p>
              </p:txBody>
            </p:sp>
            <p:sp>
              <p:nvSpPr>
                <p:cNvPr id="119" name="Rectangle 118">
                  <a:extLst>
                    <a:ext uri="{FF2B5EF4-FFF2-40B4-BE49-F238E27FC236}">
                      <a16:creationId xmlns:a16="http://schemas.microsoft.com/office/drawing/2014/main" id="{2220F5D8-1261-B50E-B143-91BE6E95E713}"/>
                    </a:ext>
                  </a:extLst>
                </p:cNvPr>
                <p:cNvSpPr/>
                <p:nvPr/>
              </p:nvSpPr>
              <p:spPr>
                <a:xfrm>
                  <a:off x="4619970" y="743907"/>
                  <a:ext cx="519363" cy="431442"/>
                </a:xfrm>
                <a:prstGeom prst="rect">
                  <a:avLst/>
                </a:prstGeom>
                <a:solidFill>
                  <a:srgbClr val="2B608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4</a:t>
                  </a:r>
                </a:p>
                <a:p>
                  <a:pPr algn="ctr"/>
                  <a:r>
                    <a:rPr lang="en-US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Years</a:t>
                  </a:r>
                </a:p>
              </p:txBody>
            </p:sp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8B9E440D-04F5-DB2D-FE86-CB7395220050}"/>
                    </a:ext>
                  </a:extLst>
                </p:cNvPr>
                <p:cNvSpPr/>
                <p:nvPr/>
              </p:nvSpPr>
              <p:spPr>
                <a:xfrm>
                  <a:off x="4619971" y="1239744"/>
                  <a:ext cx="519362" cy="431442"/>
                </a:xfrm>
                <a:prstGeom prst="rect">
                  <a:avLst/>
                </a:prstGeom>
                <a:solidFill>
                  <a:srgbClr val="2B608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5</a:t>
                  </a:r>
                </a:p>
                <a:p>
                  <a:pPr algn="ctr"/>
                  <a:r>
                    <a:rPr lang="en-US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Years</a:t>
                  </a:r>
                </a:p>
              </p:txBody>
            </p:sp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9285A1FE-A2EB-FB6C-FD90-54499496B263}"/>
                    </a:ext>
                  </a:extLst>
                </p:cNvPr>
                <p:cNvSpPr/>
                <p:nvPr/>
              </p:nvSpPr>
              <p:spPr>
                <a:xfrm>
                  <a:off x="5198050" y="248071"/>
                  <a:ext cx="830688" cy="431442"/>
                </a:xfrm>
                <a:prstGeom prst="rect">
                  <a:avLst/>
                </a:prstGeom>
                <a:solidFill>
                  <a:srgbClr val="00407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C23C2BD1-3ED5-8FC7-27B7-17BB4D4FA04F}"/>
                    </a:ext>
                  </a:extLst>
                </p:cNvPr>
                <p:cNvSpPr/>
                <p:nvPr/>
              </p:nvSpPr>
              <p:spPr>
                <a:xfrm>
                  <a:off x="6028737" y="248071"/>
                  <a:ext cx="830688" cy="431442"/>
                </a:xfrm>
                <a:prstGeom prst="rect">
                  <a:avLst/>
                </a:prstGeom>
                <a:solidFill>
                  <a:srgbClr val="D6B05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947EE263-D93A-F42A-66E7-8717BB6E327D}"/>
                    </a:ext>
                  </a:extLst>
                </p:cNvPr>
                <p:cNvSpPr/>
                <p:nvPr/>
              </p:nvSpPr>
              <p:spPr>
                <a:xfrm>
                  <a:off x="6852985" y="248071"/>
                  <a:ext cx="830688" cy="431442"/>
                </a:xfrm>
                <a:prstGeom prst="rect">
                  <a:avLst/>
                </a:prstGeom>
                <a:solidFill>
                  <a:srgbClr val="2B608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72E99D62-7A18-F467-F3FE-46F96CBB6A72}"/>
                    </a:ext>
                  </a:extLst>
                </p:cNvPr>
                <p:cNvSpPr/>
                <p:nvPr/>
              </p:nvSpPr>
              <p:spPr>
                <a:xfrm>
                  <a:off x="5256001" y="320457"/>
                  <a:ext cx="2712656" cy="2387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1200" baseline="300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$</a:t>
                  </a:r>
                  <a:r>
                    <a:rPr lang="en-US" sz="12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456 </a:t>
                  </a:r>
                  <a:r>
                    <a:rPr lang="en-US" sz="8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x 36                </a:t>
                  </a:r>
                  <a:r>
                    <a:rPr lang="en-US" sz="1200" baseline="30000" dirty="0">
                      <a:solidFill>
                        <a:srgbClr val="00407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$</a:t>
                  </a:r>
                  <a:r>
                    <a:rPr lang="en-US" sz="1200" dirty="0">
                      <a:solidFill>
                        <a:srgbClr val="00407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15,000           </a:t>
                  </a:r>
                  <a:r>
                    <a:rPr lang="en-US" sz="1200" baseline="300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$</a:t>
                  </a:r>
                  <a:r>
                    <a:rPr lang="en-US" sz="12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1,428</a:t>
                  </a:r>
                </a:p>
              </p:txBody>
            </p:sp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5EE368D4-0F8F-459E-1C55-56965D36A1AE}"/>
                    </a:ext>
                  </a:extLst>
                </p:cNvPr>
                <p:cNvSpPr/>
                <p:nvPr/>
              </p:nvSpPr>
              <p:spPr>
                <a:xfrm>
                  <a:off x="5198050" y="737468"/>
                  <a:ext cx="830688" cy="431442"/>
                </a:xfrm>
                <a:prstGeom prst="rect">
                  <a:avLst/>
                </a:prstGeom>
                <a:solidFill>
                  <a:srgbClr val="00407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F58D5CE6-A708-BE3E-0BB2-8528962489F7}"/>
                    </a:ext>
                  </a:extLst>
                </p:cNvPr>
                <p:cNvSpPr/>
                <p:nvPr/>
              </p:nvSpPr>
              <p:spPr>
                <a:xfrm>
                  <a:off x="6028737" y="737468"/>
                  <a:ext cx="830688" cy="431442"/>
                </a:xfrm>
                <a:prstGeom prst="rect">
                  <a:avLst/>
                </a:prstGeom>
                <a:solidFill>
                  <a:srgbClr val="D6B05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84C25255-FA08-97DE-9C8C-66C78A9D2D8C}"/>
                    </a:ext>
                  </a:extLst>
                </p:cNvPr>
                <p:cNvSpPr/>
                <p:nvPr/>
              </p:nvSpPr>
              <p:spPr>
                <a:xfrm>
                  <a:off x="6852984" y="737468"/>
                  <a:ext cx="1751529" cy="431442"/>
                </a:xfrm>
                <a:prstGeom prst="rect">
                  <a:avLst/>
                </a:prstGeom>
                <a:solidFill>
                  <a:srgbClr val="2B608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6AB354CF-2F53-19F9-699D-36D4A64103BD}"/>
                    </a:ext>
                  </a:extLst>
                </p:cNvPr>
                <p:cNvSpPr/>
                <p:nvPr/>
              </p:nvSpPr>
              <p:spPr>
                <a:xfrm>
                  <a:off x="5264055" y="814689"/>
                  <a:ext cx="2323027" cy="2387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1200" baseline="300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$</a:t>
                  </a:r>
                  <a:r>
                    <a:rPr lang="en-US" sz="12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352 </a:t>
                  </a:r>
                  <a:r>
                    <a:rPr lang="en-US" sz="8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x 48                </a:t>
                  </a:r>
                  <a:r>
                    <a:rPr lang="en-US" sz="1200" baseline="30000" dirty="0">
                      <a:solidFill>
                        <a:srgbClr val="00407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$</a:t>
                  </a:r>
                  <a:r>
                    <a:rPr lang="en-US" sz="1200" dirty="0">
                      <a:solidFill>
                        <a:srgbClr val="00407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15,000          </a:t>
                  </a:r>
                  <a:r>
                    <a:rPr lang="en-US" sz="1200" baseline="300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$</a:t>
                  </a:r>
                  <a:r>
                    <a:rPr lang="en-US" sz="12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1,909</a:t>
                  </a:r>
                </a:p>
              </p:txBody>
            </p:sp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B02D5C41-2DC6-85E4-65DD-EF928ED0087D}"/>
                    </a:ext>
                  </a:extLst>
                </p:cNvPr>
                <p:cNvSpPr/>
                <p:nvPr/>
              </p:nvSpPr>
              <p:spPr>
                <a:xfrm>
                  <a:off x="5198050" y="1239744"/>
                  <a:ext cx="830688" cy="431442"/>
                </a:xfrm>
                <a:prstGeom prst="rect">
                  <a:avLst/>
                </a:prstGeom>
                <a:solidFill>
                  <a:srgbClr val="00407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B87C14F8-82CF-3FAB-941E-408F5F70770F}"/>
                    </a:ext>
                  </a:extLst>
                </p:cNvPr>
                <p:cNvSpPr/>
                <p:nvPr/>
              </p:nvSpPr>
              <p:spPr>
                <a:xfrm>
                  <a:off x="6028737" y="1239744"/>
                  <a:ext cx="830688" cy="431442"/>
                </a:xfrm>
                <a:prstGeom prst="rect">
                  <a:avLst/>
                </a:prstGeom>
                <a:solidFill>
                  <a:srgbClr val="D6B05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144E2B02-9393-DE61-3124-64199DCEB61A}"/>
                    </a:ext>
                  </a:extLst>
                </p:cNvPr>
                <p:cNvSpPr/>
                <p:nvPr/>
              </p:nvSpPr>
              <p:spPr>
                <a:xfrm>
                  <a:off x="6852984" y="1239744"/>
                  <a:ext cx="2517821" cy="431442"/>
                </a:xfrm>
                <a:prstGeom prst="rect">
                  <a:avLst/>
                </a:prstGeom>
                <a:solidFill>
                  <a:srgbClr val="2B608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id="{77711725-20F1-E795-62EC-CE7B79FFEDE9}"/>
                    </a:ext>
                  </a:extLst>
                </p:cNvPr>
                <p:cNvSpPr/>
                <p:nvPr/>
              </p:nvSpPr>
              <p:spPr>
                <a:xfrm>
                  <a:off x="5264055" y="1316965"/>
                  <a:ext cx="2323027" cy="2387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1200" baseline="300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$</a:t>
                  </a:r>
                  <a:r>
                    <a:rPr lang="en-US" sz="12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290 </a:t>
                  </a:r>
                  <a:r>
                    <a:rPr lang="en-US" sz="8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x 60                </a:t>
                  </a:r>
                  <a:r>
                    <a:rPr lang="en-US" sz="1200" baseline="30000" dirty="0">
                      <a:solidFill>
                        <a:srgbClr val="00407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$</a:t>
                  </a:r>
                  <a:r>
                    <a:rPr lang="en-US" sz="1200" dirty="0">
                      <a:solidFill>
                        <a:srgbClr val="00407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15,000          </a:t>
                  </a:r>
                  <a:r>
                    <a:rPr lang="en-US" sz="1200" baseline="300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$</a:t>
                  </a:r>
                  <a:r>
                    <a:rPr lang="en-US" sz="12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2,400</a:t>
                  </a:r>
                </a:p>
              </p:txBody>
            </p:sp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id="{57BA51D5-466D-A42B-6BF8-D6F8513854D8}"/>
                    </a:ext>
                  </a:extLst>
                </p:cNvPr>
                <p:cNvSpPr/>
                <p:nvPr/>
              </p:nvSpPr>
              <p:spPr>
                <a:xfrm>
                  <a:off x="6718072" y="277758"/>
                  <a:ext cx="342333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+</a:t>
                  </a:r>
                  <a:endPara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530F139B-AA70-D545-91B8-417E71085D5D}"/>
                  </a:ext>
                </a:extLst>
              </p:cNvPr>
              <p:cNvSpPr txBox="1"/>
              <p:nvPr/>
            </p:nvSpPr>
            <p:spPr>
              <a:xfrm>
                <a:off x="1700965" y="2495166"/>
                <a:ext cx="1110225" cy="2387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srgbClr val="00407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Interest Rate</a:t>
                </a: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E6674DE5-B23C-9C95-1052-8EE0CD6DAE3F}"/>
                  </a:ext>
                </a:extLst>
              </p:cNvPr>
              <p:cNvSpPr txBox="1"/>
              <p:nvPr/>
            </p:nvSpPr>
            <p:spPr>
              <a:xfrm>
                <a:off x="2604906" y="2495166"/>
                <a:ext cx="753147" cy="272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srgbClr val="00407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Length</a:t>
                </a: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29E695C0-DE05-A42F-80FE-073EF69B9DA5}"/>
                  </a:ext>
                </a:extLst>
              </p:cNvPr>
              <p:cNvSpPr txBox="1"/>
              <p:nvPr/>
            </p:nvSpPr>
            <p:spPr>
              <a:xfrm>
                <a:off x="3246203" y="2495166"/>
                <a:ext cx="927173" cy="272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srgbClr val="00407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Payments</a:t>
                </a: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FBEF1989-74F0-791C-B41E-1DC32548EDA6}"/>
                  </a:ext>
                </a:extLst>
              </p:cNvPr>
              <p:cNvSpPr txBox="1"/>
              <p:nvPr/>
            </p:nvSpPr>
            <p:spPr>
              <a:xfrm>
                <a:off x="5669842" y="2770076"/>
                <a:ext cx="73770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aseline="30000" dirty="0">
                    <a:solidFill>
                      <a:srgbClr val="00407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$</a:t>
                </a:r>
                <a:r>
                  <a:rPr lang="en-US" sz="1200" dirty="0">
                    <a:solidFill>
                      <a:srgbClr val="00407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16,428</a:t>
                </a: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74304DA2-0C8D-36B7-1B96-19FAB7E72B2E}"/>
                  </a:ext>
                </a:extLst>
              </p:cNvPr>
              <p:cNvSpPr txBox="1"/>
              <p:nvPr/>
            </p:nvSpPr>
            <p:spPr>
              <a:xfrm>
                <a:off x="6629524" y="3278893"/>
                <a:ext cx="71045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aseline="30000" dirty="0">
                    <a:solidFill>
                      <a:srgbClr val="00407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$</a:t>
                </a:r>
                <a:r>
                  <a:rPr lang="en-US" sz="1200" dirty="0">
                    <a:solidFill>
                      <a:srgbClr val="00407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16,909</a:t>
                </a: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60E8F81C-EF9F-9657-CC05-049600944072}"/>
                  </a:ext>
                </a:extLst>
              </p:cNvPr>
              <p:cNvSpPr txBox="1"/>
              <p:nvPr/>
            </p:nvSpPr>
            <p:spPr>
              <a:xfrm>
                <a:off x="7376453" y="3796677"/>
                <a:ext cx="71045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aseline="30000" dirty="0">
                    <a:solidFill>
                      <a:srgbClr val="00407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$</a:t>
                </a:r>
                <a:r>
                  <a:rPr lang="en-US" sz="1200" dirty="0">
                    <a:solidFill>
                      <a:srgbClr val="00407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17,400</a:t>
                </a:r>
              </a:p>
            </p:txBody>
          </p: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949B1DEA-152B-2FD0-3862-052BFB69C95E}"/>
                  </a:ext>
                </a:extLst>
              </p:cNvPr>
              <p:cNvGrpSpPr/>
              <p:nvPr/>
            </p:nvGrpSpPr>
            <p:grpSpPr>
              <a:xfrm>
                <a:off x="1748183" y="4652493"/>
                <a:ext cx="5647633" cy="1442434"/>
                <a:chOff x="3723172" y="243578"/>
                <a:chExt cx="5647633" cy="1442434"/>
              </a:xfrm>
            </p:grpSpPr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12BF12BE-ECCA-5CC5-C3B6-53AE5E714320}"/>
                    </a:ext>
                  </a:extLst>
                </p:cNvPr>
                <p:cNvCxnSpPr/>
                <p:nvPr/>
              </p:nvCxnSpPr>
              <p:spPr>
                <a:xfrm>
                  <a:off x="4475408" y="959476"/>
                  <a:ext cx="914400" cy="0"/>
                </a:xfrm>
                <a:prstGeom prst="line">
                  <a:avLst/>
                </a:prstGeom>
                <a:ln w="19050">
                  <a:solidFill>
                    <a:srgbClr val="2B608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78EA185B-99A7-9212-3AC8-756394CC6B94}"/>
                    </a:ext>
                  </a:extLst>
                </p:cNvPr>
                <p:cNvCxnSpPr/>
                <p:nvPr/>
              </p:nvCxnSpPr>
              <p:spPr>
                <a:xfrm>
                  <a:off x="4475408" y="1448873"/>
                  <a:ext cx="914400" cy="0"/>
                </a:xfrm>
                <a:prstGeom prst="line">
                  <a:avLst/>
                </a:prstGeom>
                <a:ln w="19050">
                  <a:solidFill>
                    <a:srgbClr val="2B608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42F5DB00-107E-8806-6D5A-CDB92300D69D}"/>
                    </a:ext>
                  </a:extLst>
                </p:cNvPr>
                <p:cNvCxnSpPr/>
                <p:nvPr/>
              </p:nvCxnSpPr>
              <p:spPr>
                <a:xfrm>
                  <a:off x="4475408" y="457200"/>
                  <a:ext cx="914400" cy="0"/>
                </a:xfrm>
                <a:prstGeom prst="line">
                  <a:avLst/>
                </a:prstGeom>
                <a:ln w="19050">
                  <a:solidFill>
                    <a:srgbClr val="2B608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D72A7448-2C64-62EC-29F9-3FEDE43165EE}"/>
                    </a:ext>
                  </a:extLst>
                </p:cNvPr>
                <p:cNvSpPr/>
                <p:nvPr/>
              </p:nvSpPr>
              <p:spPr>
                <a:xfrm>
                  <a:off x="3723172" y="243578"/>
                  <a:ext cx="848828" cy="1442434"/>
                </a:xfrm>
                <a:prstGeom prst="rect">
                  <a:avLst/>
                </a:prstGeom>
                <a:solidFill>
                  <a:srgbClr val="00407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0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10%</a:t>
                  </a:r>
                  <a:endParaRPr lang="en-US" sz="3000" b="1" baseline="30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/>
                  <a:r>
                    <a:rPr lang="en-US" sz="14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APR</a:t>
                  </a:r>
                </a:p>
              </p:txBody>
            </p:sp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033A1762-55F4-4982-4D50-34C094D885CC}"/>
                    </a:ext>
                  </a:extLst>
                </p:cNvPr>
                <p:cNvSpPr/>
                <p:nvPr/>
              </p:nvSpPr>
              <p:spPr>
                <a:xfrm>
                  <a:off x="4615274" y="248071"/>
                  <a:ext cx="519969" cy="431442"/>
                </a:xfrm>
                <a:prstGeom prst="rect">
                  <a:avLst/>
                </a:prstGeom>
                <a:solidFill>
                  <a:srgbClr val="2B608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</a:p>
                <a:p>
                  <a:pPr algn="ctr"/>
                  <a:r>
                    <a:rPr lang="en-US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Years</a:t>
                  </a:r>
                </a:p>
              </p:txBody>
            </p:sp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D091B9DF-F4EA-A9A2-83D7-00958558ED92}"/>
                    </a:ext>
                  </a:extLst>
                </p:cNvPr>
                <p:cNvSpPr/>
                <p:nvPr/>
              </p:nvSpPr>
              <p:spPr>
                <a:xfrm>
                  <a:off x="4615274" y="743907"/>
                  <a:ext cx="519969" cy="431442"/>
                </a:xfrm>
                <a:prstGeom prst="rect">
                  <a:avLst/>
                </a:prstGeom>
                <a:solidFill>
                  <a:srgbClr val="2B608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4</a:t>
                  </a:r>
                </a:p>
                <a:p>
                  <a:pPr algn="ctr"/>
                  <a:r>
                    <a:rPr lang="en-US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Years</a:t>
                  </a:r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B254D01D-217C-FD10-B614-A2D4557DB131}"/>
                    </a:ext>
                  </a:extLst>
                </p:cNvPr>
                <p:cNvSpPr/>
                <p:nvPr/>
              </p:nvSpPr>
              <p:spPr>
                <a:xfrm>
                  <a:off x="4610657" y="1239744"/>
                  <a:ext cx="519969" cy="431442"/>
                </a:xfrm>
                <a:prstGeom prst="rect">
                  <a:avLst/>
                </a:prstGeom>
                <a:solidFill>
                  <a:srgbClr val="2B608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5</a:t>
                  </a:r>
                </a:p>
                <a:p>
                  <a:pPr algn="ctr"/>
                  <a:r>
                    <a:rPr lang="en-US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Years</a:t>
                  </a:r>
                </a:p>
              </p:txBody>
            </p:sp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4F1B7023-8A9E-6766-37E7-313974F3CF4E}"/>
                    </a:ext>
                  </a:extLst>
                </p:cNvPr>
                <p:cNvSpPr/>
                <p:nvPr/>
              </p:nvSpPr>
              <p:spPr>
                <a:xfrm>
                  <a:off x="5198050" y="248071"/>
                  <a:ext cx="830688" cy="431442"/>
                </a:xfrm>
                <a:prstGeom prst="rect">
                  <a:avLst/>
                </a:prstGeom>
                <a:solidFill>
                  <a:srgbClr val="00407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B7B799AB-5C2F-61C3-4B78-85A2C5E044C7}"/>
                    </a:ext>
                  </a:extLst>
                </p:cNvPr>
                <p:cNvSpPr/>
                <p:nvPr/>
              </p:nvSpPr>
              <p:spPr>
                <a:xfrm>
                  <a:off x="6028737" y="248071"/>
                  <a:ext cx="830688" cy="431442"/>
                </a:xfrm>
                <a:prstGeom prst="rect">
                  <a:avLst/>
                </a:prstGeom>
                <a:solidFill>
                  <a:srgbClr val="D6B05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rgbClr val="00407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AB113C54-D676-203F-F62D-C63F9CE0DF9B}"/>
                    </a:ext>
                  </a:extLst>
                </p:cNvPr>
                <p:cNvSpPr/>
                <p:nvPr/>
              </p:nvSpPr>
              <p:spPr>
                <a:xfrm>
                  <a:off x="6852985" y="248071"/>
                  <a:ext cx="830688" cy="431442"/>
                </a:xfrm>
                <a:prstGeom prst="rect">
                  <a:avLst/>
                </a:prstGeom>
                <a:solidFill>
                  <a:srgbClr val="2B608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4A444F43-2ADC-0C38-1D71-057C29C55A38}"/>
                    </a:ext>
                  </a:extLst>
                </p:cNvPr>
                <p:cNvSpPr/>
                <p:nvPr/>
              </p:nvSpPr>
              <p:spPr>
                <a:xfrm>
                  <a:off x="5249563" y="314017"/>
                  <a:ext cx="2342345" cy="2387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1200" baseline="300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$</a:t>
                  </a:r>
                  <a:r>
                    <a:rPr lang="en-US" sz="12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484 </a:t>
                  </a:r>
                  <a:r>
                    <a:rPr lang="en-US" sz="8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x 36        </a:t>
                  </a:r>
                  <a:r>
                    <a:rPr lang="en-US" sz="800" dirty="0">
                      <a:solidFill>
                        <a:srgbClr val="00407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       </a:t>
                  </a:r>
                  <a:r>
                    <a:rPr lang="en-US" sz="1200" baseline="30000" dirty="0">
                      <a:solidFill>
                        <a:srgbClr val="00407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$</a:t>
                  </a:r>
                  <a:r>
                    <a:rPr lang="en-US" sz="1200" dirty="0">
                      <a:solidFill>
                        <a:srgbClr val="00407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15,000          </a:t>
                  </a:r>
                  <a:r>
                    <a:rPr lang="en-US" sz="1200" baseline="300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$</a:t>
                  </a:r>
                  <a:r>
                    <a:rPr lang="en-US" sz="12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2,424</a:t>
                  </a:r>
                </a:p>
              </p:txBody>
            </p:sp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7A745F9F-9879-B287-37B6-E55FDFFE3520}"/>
                    </a:ext>
                  </a:extLst>
                </p:cNvPr>
                <p:cNvSpPr/>
                <p:nvPr/>
              </p:nvSpPr>
              <p:spPr>
                <a:xfrm>
                  <a:off x="5198050" y="737468"/>
                  <a:ext cx="830688" cy="431442"/>
                </a:xfrm>
                <a:prstGeom prst="rect">
                  <a:avLst/>
                </a:prstGeom>
                <a:solidFill>
                  <a:srgbClr val="00407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EA4E80FA-6998-8A8E-2B5A-FD3EF40243D3}"/>
                    </a:ext>
                  </a:extLst>
                </p:cNvPr>
                <p:cNvSpPr/>
                <p:nvPr/>
              </p:nvSpPr>
              <p:spPr>
                <a:xfrm>
                  <a:off x="6028737" y="737468"/>
                  <a:ext cx="830688" cy="431442"/>
                </a:xfrm>
                <a:prstGeom prst="rect">
                  <a:avLst/>
                </a:prstGeom>
                <a:solidFill>
                  <a:srgbClr val="D6B05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rgbClr val="00407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218C07FB-9D2B-7AB4-8BD6-9AACB7318BED}"/>
                    </a:ext>
                  </a:extLst>
                </p:cNvPr>
                <p:cNvSpPr/>
                <p:nvPr/>
              </p:nvSpPr>
              <p:spPr>
                <a:xfrm>
                  <a:off x="6852984" y="737468"/>
                  <a:ext cx="1751529" cy="431442"/>
                </a:xfrm>
                <a:prstGeom prst="rect">
                  <a:avLst/>
                </a:prstGeom>
                <a:solidFill>
                  <a:srgbClr val="2B608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D0B3FBBF-11B4-1DE3-C4DF-B015AEC81DDA}"/>
                    </a:ext>
                  </a:extLst>
                </p:cNvPr>
                <p:cNvSpPr/>
                <p:nvPr/>
              </p:nvSpPr>
              <p:spPr>
                <a:xfrm>
                  <a:off x="5264055" y="814689"/>
                  <a:ext cx="2323027" cy="2387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1200" baseline="300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$</a:t>
                  </a:r>
                  <a:r>
                    <a:rPr lang="en-US" sz="12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380 </a:t>
                  </a:r>
                  <a:r>
                    <a:rPr lang="en-US" sz="8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x 48        </a:t>
                  </a:r>
                  <a:r>
                    <a:rPr lang="en-US" sz="800" dirty="0">
                      <a:solidFill>
                        <a:srgbClr val="00407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     </a:t>
                  </a:r>
                  <a:r>
                    <a:rPr lang="en-US" sz="1200" baseline="30000" dirty="0">
                      <a:solidFill>
                        <a:srgbClr val="00407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$</a:t>
                  </a:r>
                  <a:r>
                    <a:rPr lang="en-US" sz="1200" dirty="0">
                      <a:solidFill>
                        <a:srgbClr val="00407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15,000          </a:t>
                  </a:r>
                  <a:r>
                    <a:rPr lang="en-US" sz="1200" baseline="300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$</a:t>
                  </a:r>
                  <a:r>
                    <a:rPr lang="en-US" sz="12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3,261</a:t>
                  </a:r>
                </a:p>
              </p:txBody>
            </p:sp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9FB029AF-623D-86D3-1CBE-BFEF9D6B4AC7}"/>
                    </a:ext>
                  </a:extLst>
                </p:cNvPr>
                <p:cNvSpPr/>
                <p:nvPr/>
              </p:nvSpPr>
              <p:spPr>
                <a:xfrm>
                  <a:off x="5198050" y="1239744"/>
                  <a:ext cx="830688" cy="431442"/>
                </a:xfrm>
                <a:prstGeom prst="rect">
                  <a:avLst/>
                </a:prstGeom>
                <a:solidFill>
                  <a:srgbClr val="00407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EF0337F6-04D3-4031-469F-AC39D0A36A05}"/>
                    </a:ext>
                  </a:extLst>
                </p:cNvPr>
                <p:cNvSpPr/>
                <p:nvPr/>
              </p:nvSpPr>
              <p:spPr>
                <a:xfrm>
                  <a:off x="6028737" y="1239744"/>
                  <a:ext cx="830688" cy="431442"/>
                </a:xfrm>
                <a:prstGeom prst="rect">
                  <a:avLst/>
                </a:prstGeom>
                <a:solidFill>
                  <a:srgbClr val="D6B05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rgbClr val="00407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EB8413F6-DC35-3087-A2D6-F59D92CF5DA0}"/>
                    </a:ext>
                  </a:extLst>
                </p:cNvPr>
                <p:cNvSpPr/>
                <p:nvPr/>
              </p:nvSpPr>
              <p:spPr>
                <a:xfrm>
                  <a:off x="6852984" y="1239744"/>
                  <a:ext cx="2517821" cy="431442"/>
                </a:xfrm>
                <a:prstGeom prst="rect">
                  <a:avLst/>
                </a:prstGeom>
                <a:solidFill>
                  <a:srgbClr val="2B608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8A82933F-D103-849B-06C7-F46313E5CE4B}"/>
                    </a:ext>
                  </a:extLst>
                </p:cNvPr>
                <p:cNvSpPr/>
                <p:nvPr/>
              </p:nvSpPr>
              <p:spPr>
                <a:xfrm>
                  <a:off x="5264055" y="1316965"/>
                  <a:ext cx="2323027" cy="2387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1200" baseline="300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$</a:t>
                  </a:r>
                  <a:r>
                    <a:rPr lang="en-US" sz="12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319 </a:t>
                  </a:r>
                  <a:r>
                    <a:rPr lang="en-US" sz="8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x 60              </a:t>
                  </a:r>
                  <a:r>
                    <a:rPr lang="en-US" sz="1200" baseline="30000" dirty="0">
                      <a:solidFill>
                        <a:srgbClr val="00407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$</a:t>
                  </a:r>
                  <a:r>
                    <a:rPr lang="en-US" sz="1200" dirty="0">
                      <a:solidFill>
                        <a:srgbClr val="00407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15,000          </a:t>
                  </a:r>
                  <a:r>
                    <a:rPr lang="en-US" sz="1200" baseline="300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$</a:t>
                  </a:r>
                  <a:r>
                    <a:rPr lang="en-US" sz="12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4,122</a:t>
                  </a:r>
                </a:p>
              </p:txBody>
            </p:sp>
          </p:grp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62804CD1-EE13-1EEB-C1AB-630FB4F000B2}"/>
                  </a:ext>
                </a:extLst>
              </p:cNvPr>
              <p:cNvSpPr txBox="1"/>
              <p:nvPr/>
            </p:nvSpPr>
            <p:spPr>
              <a:xfrm>
                <a:off x="1693438" y="4439876"/>
                <a:ext cx="1003870" cy="2387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srgbClr val="00407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Interest Rate</a:t>
                </a: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76934A07-1C06-668C-A12B-E4C1230AA9A5}"/>
                  </a:ext>
                </a:extLst>
              </p:cNvPr>
              <p:cNvSpPr txBox="1"/>
              <p:nvPr/>
            </p:nvSpPr>
            <p:spPr>
              <a:xfrm>
                <a:off x="2611065" y="4439876"/>
                <a:ext cx="681245" cy="2387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srgbClr val="00407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Length</a:t>
                </a: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AE0B9642-6254-7BE5-AB60-989422291632}"/>
                  </a:ext>
                </a:extLst>
              </p:cNvPr>
              <p:cNvSpPr txBox="1"/>
              <p:nvPr/>
            </p:nvSpPr>
            <p:spPr>
              <a:xfrm>
                <a:off x="3311894" y="4439876"/>
                <a:ext cx="804663" cy="2387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srgbClr val="00407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Payments</a:t>
                </a: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018FED2B-CAF6-A090-1091-69D33B421B37}"/>
                  </a:ext>
                </a:extLst>
              </p:cNvPr>
              <p:cNvSpPr txBox="1"/>
              <p:nvPr/>
            </p:nvSpPr>
            <p:spPr>
              <a:xfrm>
                <a:off x="4013310" y="4292071"/>
                <a:ext cx="845103" cy="4543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0407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Loan Amount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A79643DA-7190-FBC0-6A3A-49BB32D12A24}"/>
                  </a:ext>
                </a:extLst>
              </p:cNvPr>
              <p:cNvSpPr txBox="1"/>
              <p:nvPr/>
            </p:nvSpPr>
            <p:spPr>
              <a:xfrm>
                <a:off x="4774749" y="4292171"/>
                <a:ext cx="1102985" cy="39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0407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Total Interest Paid</a:t>
                </a: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076BBDF6-B062-6FCD-3283-967131DE95EB}"/>
                  </a:ext>
                </a:extLst>
              </p:cNvPr>
              <p:cNvSpPr txBox="1"/>
              <p:nvPr/>
            </p:nvSpPr>
            <p:spPr>
              <a:xfrm>
                <a:off x="5669842" y="4714786"/>
                <a:ext cx="71045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aseline="30000" dirty="0">
                    <a:solidFill>
                      <a:srgbClr val="00407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$</a:t>
                </a:r>
                <a:r>
                  <a:rPr lang="en-US" sz="1200" dirty="0">
                    <a:solidFill>
                      <a:srgbClr val="00407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17,424</a:t>
                </a: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C074FD65-F07B-C2E2-ECB3-C9C21E60DFA5}"/>
                  </a:ext>
                </a:extLst>
              </p:cNvPr>
              <p:cNvSpPr txBox="1"/>
              <p:nvPr/>
            </p:nvSpPr>
            <p:spPr>
              <a:xfrm>
                <a:off x="6629524" y="5223603"/>
                <a:ext cx="71045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aseline="30000" dirty="0">
                    <a:solidFill>
                      <a:srgbClr val="00407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$</a:t>
                </a:r>
                <a:r>
                  <a:rPr lang="en-US" sz="1200" dirty="0">
                    <a:solidFill>
                      <a:srgbClr val="00407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18,261</a:t>
                </a: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581B0E8A-5E7B-D00D-C2FB-3801F5C2881B}"/>
                  </a:ext>
                </a:extLst>
              </p:cNvPr>
              <p:cNvSpPr txBox="1"/>
              <p:nvPr/>
            </p:nvSpPr>
            <p:spPr>
              <a:xfrm>
                <a:off x="7376453" y="5741387"/>
                <a:ext cx="71045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aseline="30000" dirty="0">
                    <a:solidFill>
                      <a:srgbClr val="00407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$</a:t>
                </a:r>
                <a:r>
                  <a:rPr lang="en-US" sz="1200" dirty="0">
                    <a:solidFill>
                      <a:srgbClr val="00407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19,122</a:t>
                </a:r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6295ED59-C64B-087F-425D-A8ADB9F6E766}"/>
                  </a:ext>
                </a:extLst>
              </p:cNvPr>
              <p:cNvSpPr/>
              <p:nvPr/>
            </p:nvSpPr>
            <p:spPr>
              <a:xfrm>
                <a:off x="4743084" y="3239015"/>
                <a:ext cx="34233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  <a:endPara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C1244E0C-27FC-5DEC-0E5E-07A737F59F5F}"/>
                  </a:ext>
                </a:extLst>
              </p:cNvPr>
              <p:cNvSpPr/>
              <p:nvPr/>
            </p:nvSpPr>
            <p:spPr>
              <a:xfrm>
                <a:off x="4743084" y="3710336"/>
                <a:ext cx="34233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  <a:endPara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E9558499-BC32-7030-DEDF-C10D57C15EE6}"/>
                  </a:ext>
                </a:extLst>
              </p:cNvPr>
              <p:cNvSpPr/>
              <p:nvPr/>
            </p:nvSpPr>
            <p:spPr>
              <a:xfrm>
                <a:off x="4743084" y="4699829"/>
                <a:ext cx="34233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  <a:endPara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61623DFF-1497-CAD1-4314-2FB5CAB25F92}"/>
                  </a:ext>
                </a:extLst>
              </p:cNvPr>
              <p:cNvSpPr/>
              <p:nvPr/>
            </p:nvSpPr>
            <p:spPr>
              <a:xfrm>
                <a:off x="4743084" y="5171150"/>
                <a:ext cx="34233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  <a:endPara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743EC861-C69E-8330-771B-676771988E52}"/>
                  </a:ext>
                </a:extLst>
              </p:cNvPr>
              <p:cNvSpPr/>
              <p:nvPr/>
            </p:nvSpPr>
            <p:spPr>
              <a:xfrm>
                <a:off x="4743084" y="5666312"/>
                <a:ext cx="34233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  <a:endPara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D95F8E0-D478-4F56-C967-859654E52831}"/>
                </a:ext>
              </a:extLst>
            </p:cNvPr>
            <p:cNvSpPr txBox="1"/>
            <p:nvPr/>
          </p:nvSpPr>
          <p:spPr>
            <a:xfrm>
              <a:off x="3824241" y="1328790"/>
              <a:ext cx="980297" cy="527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Loan Amount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FC524D8D-E16C-8C38-A944-52C1048AEB08}"/>
                </a:ext>
              </a:extLst>
            </p:cNvPr>
            <p:cNvSpPr txBox="1"/>
            <p:nvPr/>
          </p:nvSpPr>
          <p:spPr>
            <a:xfrm>
              <a:off x="4707490" y="1328905"/>
              <a:ext cx="1279433" cy="46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Total Interest Paid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42909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A08226A-A10E-145F-6430-41BE217540C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Education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FC82D2-27BA-B7F4-3A34-60AFFFC371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1775" y="1666259"/>
            <a:ext cx="6819387" cy="4016375"/>
          </a:xfrm>
        </p:spPr>
        <p:txBody>
          <a:bodyPr/>
          <a:lstStyle/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/>
                <a:cs typeface="Arial"/>
              </a:rPr>
              <a:t>Tuition Assistance (TA)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/>
                <a:cs typeface="Arial"/>
              </a:rPr>
              <a:t>College Level Examination Program (CLEP)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/>
                <a:cs typeface="Arial"/>
              </a:rPr>
              <a:t>Paying back student loans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SCRA to reduce APR to 6%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College Loan Repayment Program (CLRP)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Public Service Loan Forgiveness Program (PSLF)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0% interest during deployments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Repayment options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/>
                <a:cs typeface="Arial"/>
              </a:rPr>
              <a:t>GI Bills</a:t>
            </a:r>
          </a:p>
          <a:p>
            <a:endParaRPr lang="en-US" dirty="0"/>
          </a:p>
        </p:txBody>
      </p:sp>
      <p:pic>
        <p:nvPicPr>
          <p:cNvPr id="5" name="Picture 4" descr="Handout icon.">
            <a:extLst>
              <a:ext uri="{FF2B5EF4-FFF2-40B4-BE49-F238E27FC236}">
                <a16:creationId xmlns:a16="http://schemas.microsoft.com/office/drawing/2014/main" id="{DC184AF8-2BDC-6C32-F38A-67385BB174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49" y="6297250"/>
            <a:ext cx="324952" cy="3943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ED6B4F-DE58-2FA5-336F-8206F25F6FF9}"/>
              </a:ext>
            </a:extLst>
          </p:cNvPr>
          <p:cNvSpPr txBox="1"/>
          <p:nvPr/>
        </p:nvSpPr>
        <p:spPr>
          <a:xfrm>
            <a:off x="2194950" y="6264248"/>
            <a:ext cx="5846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Savings and Benefits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Paying off Student Loans </a:t>
            </a:r>
          </a:p>
          <a:p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Handouts Available</a:t>
            </a:r>
          </a:p>
        </p:txBody>
      </p:sp>
    </p:spTree>
    <p:extLst>
      <p:ext uri="{BB962C8B-B14F-4D97-AF65-F5344CB8AC3E}">
        <p14:creationId xmlns:p14="http://schemas.microsoft.com/office/powerpoint/2010/main" val="3884172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5F9F2DA-9E40-7C43-8611-BD17637F977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Agenda</a:t>
            </a:r>
          </a:p>
        </p:txBody>
      </p:sp>
      <p:pic>
        <p:nvPicPr>
          <p:cNvPr id="8" name="Picture 7" descr="Handout icon.">
            <a:extLst>
              <a:ext uri="{FF2B5EF4-FFF2-40B4-BE49-F238E27FC236}">
                <a16:creationId xmlns:a16="http://schemas.microsoft.com/office/drawing/2014/main" id="{0C5838C5-3D0D-A246-AE96-2AE7EEE8F9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49" y="6297250"/>
            <a:ext cx="324952" cy="394309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69CDFF5-82C0-0E45-B0C5-3101744C3EBD}"/>
              </a:ext>
            </a:extLst>
          </p:cNvPr>
          <p:cNvSpPr txBox="1">
            <a:spLocks/>
          </p:cNvSpPr>
          <p:nvPr/>
        </p:nvSpPr>
        <p:spPr>
          <a:xfrm>
            <a:off x="2175343" y="1666260"/>
            <a:ext cx="6868449" cy="410872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7744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r>
              <a:rPr lang="en-US" sz="2500" spc="-5" dirty="0">
                <a:solidFill>
                  <a:srgbClr val="1B3867"/>
                </a:solidFill>
                <a:latin typeface="Arial"/>
                <a:cs typeface="Arial"/>
              </a:rPr>
              <a:t>Basic Finance</a:t>
            </a:r>
          </a:p>
          <a:p>
            <a:pPr marL="237744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r>
              <a:rPr lang="en-US" sz="2500" spc="-5" dirty="0">
                <a:solidFill>
                  <a:srgbClr val="1B3867"/>
                </a:solidFill>
                <a:latin typeface="Arial"/>
                <a:cs typeface="Arial"/>
              </a:rPr>
              <a:t>Consumer Protections</a:t>
            </a:r>
          </a:p>
          <a:p>
            <a:pPr marL="237744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r>
              <a:rPr lang="en-US" sz="2500" spc="-5" dirty="0">
                <a:solidFill>
                  <a:srgbClr val="1B3867"/>
                </a:solidFill>
                <a:latin typeface="Arial"/>
                <a:cs typeface="Arial"/>
              </a:rPr>
              <a:t>Major Purchases</a:t>
            </a:r>
          </a:p>
          <a:p>
            <a:pPr marL="237744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r>
              <a:rPr lang="en-US" sz="2500" spc="-5" dirty="0">
                <a:solidFill>
                  <a:srgbClr val="1B3867"/>
                </a:solidFill>
                <a:latin typeface="Arial"/>
                <a:cs typeface="Arial"/>
              </a:rPr>
              <a:t>Planning for the Future</a:t>
            </a:r>
          </a:p>
          <a:p>
            <a:pPr marL="237744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r>
              <a:rPr lang="en-US" sz="2500" spc="-5" dirty="0">
                <a:solidFill>
                  <a:srgbClr val="1B3867"/>
                </a:solidFill>
                <a:latin typeface="Arial"/>
                <a:cs typeface="Arial"/>
              </a:rPr>
              <a:t>Compensation, Benefits, and Entitlements</a:t>
            </a:r>
          </a:p>
          <a:p>
            <a:pPr marL="237744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r>
              <a:rPr lang="en-US" sz="2500" spc="-5" dirty="0">
                <a:solidFill>
                  <a:srgbClr val="1B3867"/>
                </a:solidFill>
                <a:latin typeface="Arial"/>
                <a:cs typeface="Arial"/>
              </a:rPr>
              <a:t>Saving and Investing</a:t>
            </a:r>
          </a:p>
          <a:p>
            <a:pPr marL="355600" indent="-342900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endParaRPr lang="en-US" sz="2500" spc="-5" dirty="0">
              <a:solidFill>
                <a:srgbClr val="004071"/>
              </a:solidFill>
              <a:latin typeface="Arial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9AB5F8-21FB-2ED8-1007-6D444908B3B1}"/>
              </a:ext>
            </a:extLst>
          </p:cNvPr>
          <p:cNvSpPr txBox="1"/>
          <p:nvPr/>
        </p:nvSpPr>
        <p:spPr>
          <a:xfrm>
            <a:off x="2194950" y="6414560"/>
            <a:ext cx="4650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Duty Station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Checklist Available</a:t>
            </a:r>
          </a:p>
        </p:txBody>
      </p:sp>
    </p:spTree>
    <p:extLst>
      <p:ext uri="{BB962C8B-B14F-4D97-AF65-F5344CB8AC3E}">
        <p14:creationId xmlns:p14="http://schemas.microsoft.com/office/powerpoint/2010/main" val="29159403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E605029-9F5C-6B21-FE11-717CA9CFA70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" y="3119870"/>
            <a:ext cx="9144000" cy="6182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071"/>
                </a:solidFill>
                <a:latin typeface="Arial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4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itchFamily="2" charset="0"/>
                <a:ea typeface="+mj-ea"/>
                <a:cs typeface="+mj-cs"/>
              </a:rPr>
              <a:t>Planning for the Future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B3867"/>
              </a:solidFill>
              <a:effectLst/>
              <a:uLnTx/>
              <a:uFillTx/>
              <a:latin typeface="Arial" pitchFamily="2" charset="0"/>
              <a:ea typeface="+mj-ea"/>
              <a:cs typeface="+mj-cs"/>
            </a:endParaRPr>
          </a:p>
        </p:txBody>
      </p:sp>
      <p:pic>
        <p:nvPicPr>
          <p:cNvPr id="5" name="Picture 4" descr="Paper with hand icon indicating additional resource.">
            <a:extLst>
              <a:ext uri="{FF2B5EF4-FFF2-40B4-BE49-F238E27FC236}">
                <a16:creationId xmlns:a16="http://schemas.microsoft.com/office/drawing/2014/main" id="{46BA0338-694A-4F63-C567-65F8A942BB3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0876AE-1983-35B7-1B65-12E4EFDCEE22}"/>
              </a:ext>
            </a:extLst>
          </p:cNvPr>
          <p:cNvSpPr txBox="1"/>
          <p:nvPr/>
        </p:nvSpPr>
        <p:spPr>
          <a:xfrm>
            <a:off x="808601" y="6414560"/>
            <a:ext cx="5727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Duty Station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Checklist Available</a:t>
            </a:r>
          </a:p>
        </p:txBody>
      </p:sp>
    </p:spTree>
    <p:extLst>
      <p:ext uri="{BB962C8B-B14F-4D97-AF65-F5344CB8AC3E}">
        <p14:creationId xmlns:p14="http://schemas.microsoft.com/office/powerpoint/2010/main" val="32937287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42C31-3B7D-64D1-879D-E160DFB66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826" y="567558"/>
            <a:ext cx="6204249" cy="644157"/>
          </a:xfrm>
        </p:spPr>
        <p:txBody>
          <a:bodyPr/>
          <a:lstStyle/>
          <a:p>
            <a:r>
              <a:rPr lang="en-US" dirty="0"/>
              <a:t>LIFE Insurance Needs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C41ACD2-B610-0254-E73A-53F5675E3AE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7823997"/>
              </p:ext>
            </p:extLst>
          </p:nvPr>
        </p:nvGraphicFramePr>
        <p:xfrm>
          <a:off x="1394024" y="1625957"/>
          <a:ext cx="6889769" cy="2848991"/>
        </p:xfrm>
        <a:graphic>
          <a:graphicData uri="http://schemas.openxmlformats.org/drawingml/2006/table">
            <a:tbl>
              <a:tblPr firstRow="1" bandRow="1"/>
              <a:tblGrid>
                <a:gridCol w="5402543">
                  <a:extLst>
                    <a:ext uri="{9D8B030D-6E8A-4147-A177-3AD203B41FA5}">
                      <a16:colId xmlns:a16="http://schemas.microsoft.com/office/drawing/2014/main" val="3819238701"/>
                    </a:ext>
                  </a:extLst>
                </a:gridCol>
                <a:gridCol w="1487226">
                  <a:extLst>
                    <a:ext uri="{9D8B030D-6E8A-4147-A177-3AD203B41FA5}">
                      <a16:colId xmlns:a16="http://schemas.microsoft.com/office/drawing/2014/main" val="2496711472"/>
                    </a:ext>
                  </a:extLst>
                </a:gridCol>
              </a:tblGrid>
              <a:tr h="5561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i="0" kern="1200" dirty="0">
                          <a:solidFill>
                            <a:srgbClr val="00407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</a:t>
                      </a:r>
                      <a:r>
                        <a:rPr lang="en-US" sz="2000" b="0" i="0" kern="1200" dirty="0">
                          <a:solidFill>
                            <a:srgbClr val="00407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iabilities (debts and obligations)</a:t>
                      </a:r>
                    </a:p>
                  </a:txBody>
                  <a:tcPr marL="86090" marR="86090" marT="43045" marB="4304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2300" b="0" i="0" kern="1200" dirty="0">
                        <a:solidFill>
                          <a:srgbClr val="23362A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86090" marR="86090" marT="43045" marB="43045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7095901"/>
                  </a:ext>
                </a:extLst>
              </a:tr>
              <a:tr h="5561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3200" b="1" i="0" kern="1200" dirty="0">
                          <a:solidFill>
                            <a:srgbClr val="00407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US" sz="2000" b="0" i="0" kern="1200" dirty="0">
                          <a:solidFill>
                            <a:srgbClr val="00407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ncome (amount X number of years needed)</a:t>
                      </a:r>
                    </a:p>
                  </a:txBody>
                  <a:tcPr marL="86090" marR="86090" marT="43045" marB="4304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2300" b="0" i="0" kern="1200" dirty="0">
                          <a:solidFill>
                            <a:srgbClr val="23362A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86090" marR="86090" marT="43045" marB="43045" anchor="b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1473603"/>
                  </a:ext>
                </a:extLst>
              </a:tr>
              <a:tr h="5561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3200" b="1" i="0" kern="1200" dirty="0">
                          <a:solidFill>
                            <a:srgbClr val="00407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2000" b="0" i="0" kern="1200" dirty="0">
                          <a:solidFill>
                            <a:srgbClr val="00407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inal expenses</a:t>
                      </a:r>
                    </a:p>
                  </a:txBody>
                  <a:tcPr marL="86090" marR="86090" marT="43045" marB="4304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b="0" i="0" kern="1200" dirty="0">
                          <a:solidFill>
                            <a:srgbClr val="23362A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86090" marR="86090" marT="43045" marB="43045" anchor="b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4501177"/>
                  </a:ext>
                </a:extLst>
              </a:tr>
              <a:tr h="5561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3200" b="1" i="0" kern="1200" dirty="0">
                          <a:solidFill>
                            <a:srgbClr val="00407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2000" b="0" i="0" kern="1200" dirty="0">
                          <a:solidFill>
                            <a:srgbClr val="00407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ducation and other goals</a:t>
                      </a:r>
                    </a:p>
                  </a:txBody>
                  <a:tcPr marL="86090" marR="86090" marT="43045" marB="4304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b="0" i="0" kern="1200" dirty="0">
                          <a:solidFill>
                            <a:srgbClr val="23362A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86090" marR="86090" marT="43045" marB="43045" anchor="b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4895459"/>
                  </a:ext>
                </a:extLst>
              </a:tr>
              <a:tr h="5539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300" b="0" i="0" kern="1200" dirty="0">
                        <a:solidFill>
                          <a:srgbClr val="636466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R="4572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i="0" kern="1200" dirty="0">
                        <a:solidFill>
                          <a:srgbClr val="636466"/>
                        </a:solidFill>
                        <a:latin typeface="Helvetica" pitchFamily="2" charset="0"/>
                        <a:ea typeface="+mj-ea"/>
                        <a:cs typeface="+mj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678072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CBE3C4B-2421-957D-17EB-ABEE0C7A4D64}"/>
              </a:ext>
            </a:extLst>
          </p:cNvPr>
          <p:cNvSpPr txBox="1"/>
          <p:nvPr/>
        </p:nvSpPr>
        <p:spPr>
          <a:xfrm>
            <a:off x="700202" y="4238529"/>
            <a:ext cx="5492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sz="2000" i="1" dirty="0">
                <a:solidFill>
                  <a:srgbClr val="0040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Subtract current coverage and assets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5A13176-1E9B-4BB2-1D69-D38564EFA9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000658"/>
              </p:ext>
            </p:extLst>
          </p:nvPr>
        </p:nvGraphicFramePr>
        <p:xfrm>
          <a:off x="6807691" y="4079329"/>
          <a:ext cx="1833473" cy="441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33473">
                  <a:extLst>
                    <a:ext uri="{9D8B030D-6E8A-4147-A177-3AD203B41FA5}">
                      <a16:colId xmlns:a16="http://schemas.microsoft.com/office/drawing/2014/main" val="1293579821"/>
                    </a:ext>
                  </a:extLst>
                </a:gridCol>
              </a:tblGrid>
              <a:tr h="3908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b="0" i="0" kern="1200" dirty="0">
                          <a:solidFill>
                            <a:srgbClr val="00407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–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801604"/>
                  </a:ext>
                </a:extLst>
              </a:tr>
            </a:tbl>
          </a:graphicData>
        </a:graphic>
      </p:graphicFrame>
      <p:sp>
        <p:nvSpPr>
          <p:cNvPr id="9" name="Title 4">
            <a:extLst>
              <a:ext uri="{FF2B5EF4-FFF2-40B4-BE49-F238E27FC236}">
                <a16:creationId xmlns:a16="http://schemas.microsoft.com/office/drawing/2014/main" id="{300DA05E-2C3D-DCBA-36A1-D47B4B76F48A}"/>
              </a:ext>
            </a:extLst>
          </p:cNvPr>
          <p:cNvSpPr txBox="1">
            <a:spLocks/>
          </p:cNvSpPr>
          <p:nvPr/>
        </p:nvSpPr>
        <p:spPr>
          <a:xfrm>
            <a:off x="2726160" y="5000663"/>
            <a:ext cx="3467031" cy="5232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407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Your Total Need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82A710D-C0A5-D594-F0BE-6A877455D5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4109736"/>
              </p:ext>
            </p:extLst>
          </p:nvPr>
        </p:nvGraphicFramePr>
        <p:xfrm>
          <a:off x="6742840" y="4959099"/>
          <a:ext cx="1590569" cy="516540"/>
        </p:xfrm>
        <a:graphic>
          <a:graphicData uri="http://schemas.openxmlformats.org/drawingml/2006/table">
            <a:tbl>
              <a:tblPr firstRow="1"/>
              <a:tblGrid>
                <a:gridCol w="1590569">
                  <a:extLst>
                    <a:ext uri="{9D8B030D-6E8A-4147-A177-3AD203B41FA5}">
                      <a16:colId xmlns:a16="http://schemas.microsoft.com/office/drawing/2014/main" val="3189206139"/>
                    </a:ext>
                  </a:extLst>
                </a:gridCol>
              </a:tblGrid>
              <a:tr h="5165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rgbClr val="23362A"/>
                      </a:solidFill>
                      <a:prstDash val="solid"/>
                    </a:lnL>
                    <a:lnR w="38100" cmpd="sng">
                      <a:solidFill>
                        <a:srgbClr val="23362A"/>
                      </a:solidFill>
                      <a:prstDash val="solid"/>
                    </a:lnR>
                    <a:lnT w="38100" cmpd="sng">
                      <a:solidFill>
                        <a:srgbClr val="23362A"/>
                      </a:solidFill>
                      <a:prstDash val="solid"/>
                    </a:lnT>
                    <a:lnB w="38100" cmpd="sng">
                      <a:solidFill>
                        <a:srgbClr val="23362A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9967682"/>
                  </a:ext>
                </a:extLst>
              </a:tr>
            </a:tbl>
          </a:graphicData>
        </a:graphic>
      </p:graphicFrame>
      <p:pic>
        <p:nvPicPr>
          <p:cNvPr id="11" name="Picture 10" descr="Paper with hand icon indicating additional resource.">
            <a:extLst>
              <a:ext uri="{FF2B5EF4-FFF2-40B4-BE49-F238E27FC236}">
                <a16:creationId xmlns:a16="http://schemas.microsoft.com/office/drawing/2014/main" id="{2D502073-9C9A-A709-2B83-338FF527FD1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A5E9116-A78E-5DB4-829B-D942AEAD18DE}"/>
              </a:ext>
            </a:extLst>
          </p:cNvPr>
          <p:cNvSpPr txBox="1"/>
          <p:nvPr/>
        </p:nvSpPr>
        <p:spPr>
          <a:xfrm>
            <a:off x="808602" y="6414560"/>
            <a:ext cx="4650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Duty Station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Checklist Available</a:t>
            </a:r>
          </a:p>
        </p:txBody>
      </p:sp>
    </p:spTree>
    <p:extLst>
      <p:ext uri="{BB962C8B-B14F-4D97-AF65-F5344CB8AC3E}">
        <p14:creationId xmlns:p14="http://schemas.microsoft.com/office/powerpoint/2010/main" val="40494251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F7B05FD-2DAE-6B90-C3BC-76FA5AEF4CD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Life Insurance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3CD137D-3DBF-0BA3-454F-7AF732C8C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1776" y="1696525"/>
            <a:ext cx="6756756" cy="4016375"/>
          </a:xfrm>
        </p:spPr>
        <p:txBody>
          <a:bodyPr/>
          <a:lstStyle/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Servicemembers’ Group Life Insurance (SGLI)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Coverage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Beneficiaries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</a:rPr>
              <a:t>Family Servicemembers’ Group Life Insurance (FSGLI)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life insurance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Term and permanent coverage</a:t>
            </a:r>
            <a:endParaRPr lang="en-US" altLang="en-US" sz="2000" b="0" dirty="0">
              <a:solidFill>
                <a:srgbClr val="1B38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 clause and other restrictions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Beneficiaries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Premium payments</a:t>
            </a:r>
          </a:p>
        </p:txBody>
      </p:sp>
      <p:pic>
        <p:nvPicPr>
          <p:cNvPr id="5" name="Picture 4" descr="Handout icon.">
            <a:extLst>
              <a:ext uri="{FF2B5EF4-FFF2-40B4-BE49-F238E27FC236}">
                <a16:creationId xmlns:a16="http://schemas.microsoft.com/office/drawing/2014/main" id="{DE854227-04B4-0832-E6A2-B0BB2466AD8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49" y="6297250"/>
            <a:ext cx="324952" cy="3943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B30FEB-871C-7B85-746A-496AB0B046E0}"/>
              </a:ext>
            </a:extLst>
          </p:cNvPr>
          <p:cNvSpPr txBox="1"/>
          <p:nvPr/>
        </p:nvSpPr>
        <p:spPr>
          <a:xfrm>
            <a:off x="2194950" y="6414560"/>
            <a:ext cx="4982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Duty Station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Checklist Available</a:t>
            </a:r>
          </a:p>
        </p:txBody>
      </p:sp>
    </p:spTree>
    <p:extLst>
      <p:ext uri="{BB962C8B-B14F-4D97-AF65-F5344CB8AC3E}">
        <p14:creationId xmlns:p14="http://schemas.microsoft.com/office/powerpoint/2010/main" val="852430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B2ABF44-718F-3054-43ED-0CBD751FF75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Property and Auto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6C4BDBBA-1BCB-153D-EFC6-32D0381C4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1776" y="1696525"/>
            <a:ext cx="6756756" cy="4016375"/>
          </a:xfrm>
        </p:spPr>
        <p:txBody>
          <a:bodyPr/>
          <a:lstStyle/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Renters insurance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Protection for your belongings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Inexpensive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 insurance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State requirements</a:t>
            </a:r>
            <a:endParaRPr lang="en-US" altLang="en-US" sz="2000" b="0" dirty="0">
              <a:solidFill>
                <a:srgbClr val="1B38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Loan requirements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Liability versus full coverage</a:t>
            </a:r>
          </a:p>
        </p:txBody>
      </p:sp>
      <p:pic>
        <p:nvPicPr>
          <p:cNvPr id="10" name="Picture 9" descr="Handout icon.">
            <a:extLst>
              <a:ext uri="{FF2B5EF4-FFF2-40B4-BE49-F238E27FC236}">
                <a16:creationId xmlns:a16="http://schemas.microsoft.com/office/drawing/2014/main" id="{A28BE061-C1ED-0104-D013-6A977492C55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49" y="6297250"/>
            <a:ext cx="324952" cy="3943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BB8E401-4397-FE91-1ED8-FC9A2ECDD729}"/>
              </a:ext>
            </a:extLst>
          </p:cNvPr>
          <p:cNvSpPr txBox="1"/>
          <p:nvPr/>
        </p:nvSpPr>
        <p:spPr>
          <a:xfrm>
            <a:off x="2194950" y="6414560"/>
            <a:ext cx="4982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Duty Station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Checklist Available</a:t>
            </a:r>
          </a:p>
        </p:txBody>
      </p:sp>
    </p:spTree>
    <p:extLst>
      <p:ext uri="{BB962C8B-B14F-4D97-AF65-F5344CB8AC3E}">
        <p14:creationId xmlns:p14="http://schemas.microsoft.com/office/powerpoint/2010/main" val="708737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6CBEAD6-4D95-A1DE-6FCE-2799B88343B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3119870"/>
            <a:ext cx="9144000" cy="6182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071"/>
                </a:solidFill>
                <a:latin typeface="Arial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4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itchFamily="2" charset="0"/>
                <a:ea typeface="+mj-ea"/>
                <a:cs typeface="+mj-cs"/>
              </a:rPr>
              <a:t>Compensation, Benefits, and Entitlements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B3867"/>
              </a:solidFill>
              <a:effectLst/>
              <a:uLnTx/>
              <a:uFillTx/>
              <a:latin typeface="Arial" pitchFamily="2" charset="0"/>
              <a:ea typeface="+mj-ea"/>
              <a:cs typeface="+mj-cs"/>
            </a:endParaRPr>
          </a:p>
        </p:txBody>
      </p:sp>
      <p:pic>
        <p:nvPicPr>
          <p:cNvPr id="2" name="Picture 1" descr="Paper with hand icon indicating additional resource.">
            <a:extLst>
              <a:ext uri="{FF2B5EF4-FFF2-40B4-BE49-F238E27FC236}">
                <a16:creationId xmlns:a16="http://schemas.microsoft.com/office/drawing/2014/main" id="{4D86E905-0A0D-9ABC-0AC9-29D5164940E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1E9EA0-FAC7-D70F-488E-C57D118B98BF}"/>
              </a:ext>
            </a:extLst>
          </p:cNvPr>
          <p:cNvSpPr txBox="1"/>
          <p:nvPr/>
        </p:nvSpPr>
        <p:spPr>
          <a:xfrm>
            <a:off x="808601" y="6414560"/>
            <a:ext cx="5533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Duty Station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Checklist Available </a:t>
            </a:r>
          </a:p>
        </p:txBody>
      </p:sp>
    </p:spTree>
    <p:extLst>
      <p:ext uri="{BB962C8B-B14F-4D97-AF65-F5344CB8AC3E}">
        <p14:creationId xmlns:p14="http://schemas.microsoft.com/office/powerpoint/2010/main" val="31057707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05B65C7-6859-717B-7877-254526CA8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826" y="567558"/>
            <a:ext cx="6204249" cy="644157"/>
          </a:xfrm>
        </p:spPr>
        <p:txBody>
          <a:bodyPr/>
          <a:lstStyle/>
          <a:p>
            <a:r>
              <a:rPr lang="en-US" dirty="0"/>
              <a:t>Compensation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4A60DCB8-CD36-3C26-A038-6A5B85B58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113" y="1457342"/>
            <a:ext cx="7733195" cy="491227"/>
          </a:xfrm>
        </p:spPr>
        <p:txBody>
          <a:bodyPr>
            <a:normAutofit fontScale="92500"/>
          </a:bodyPr>
          <a:lstStyle/>
          <a:p>
            <a:pPr marL="12700" indent="0" algn="ctr">
              <a:lnSpc>
                <a:spcPct val="100000"/>
              </a:lnSpc>
              <a:spcBef>
                <a:spcPts val="715"/>
              </a:spcBef>
              <a:buNone/>
              <a:tabLst>
                <a:tab pos="240665" algn="l"/>
                <a:tab pos="241300" algn="l"/>
              </a:tabLst>
            </a:pPr>
            <a:r>
              <a:rPr lang="en-US" sz="2500" spc="-5" dirty="0">
                <a:solidFill>
                  <a:srgbClr val="1B3867"/>
                </a:solidFill>
                <a:latin typeface="Arial"/>
                <a:cs typeface="Arial"/>
              </a:rPr>
              <a:t>Basic Pay  •  Special and Incentive Pays  •  Allowances</a:t>
            </a:r>
          </a:p>
          <a:p>
            <a:pPr marL="241300" indent="-228600">
              <a:lnSpc>
                <a:spcPct val="100000"/>
              </a:lnSpc>
              <a:spcBef>
                <a:spcPts val="71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endParaRPr lang="en-US" sz="2200" spc="-5" dirty="0">
              <a:solidFill>
                <a:srgbClr val="004071"/>
              </a:solidFill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71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endParaRPr lang="en-US" sz="2200" spc="-5" dirty="0">
              <a:solidFill>
                <a:srgbClr val="004071"/>
              </a:solidFill>
              <a:latin typeface="Arial"/>
              <a:cs typeface="Arial"/>
            </a:endParaRPr>
          </a:p>
        </p:txBody>
      </p:sp>
      <p:pic>
        <p:nvPicPr>
          <p:cNvPr id="5" name="Picture 4" descr="Screenshot of the U.S. Coast Guard Pay &amp; Personnel Center website.">
            <a:extLst>
              <a:ext uri="{FF2B5EF4-FFF2-40B4-BE49-F238E27FC236}">
                <a16:creationId xmlns:a16="http://schemas.microsoft.com/office/drawing/2014/main" id="{678CBCF3-D741-64B7-EBDB-CF1A24E33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422" y="1948569"/>
            <a:ext cx="7104578" cy="3868048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D13E085-2599-3D6C-B2E9-3C72F1F948F4}"/>
              </a:ext>
            </a:extLst>
          </p:cNvPr>
          <p:cNvSpPr/>
          <p:nvPr/>
        </p:nvSpPr>
        <p:spPr>
          <a:xfrm>
            <a:off x="2482869" y="5858846"/>
            <a:ext cx="4178260" cy="3313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lnSpc>
                <a:spcPts val="2039"/>
              </a:lnSpc>
              <a:tabLst>
                <a:tab pos="697865" algn="l"/>
                <a:tab pos="698500" algn="l"/>
              </a:tabLst>
            </a:pPr>
            <a:r>
              <a:rPr lang="en-US" sz="1600" i="1" spc="45" dirty="0">
                <a:solidFill>
                  <a:srgbClr val="004071"/>
                </a:solidFill>
                <a:uFill>
                  <a:solidFill>
                    <a:srgbClr val="636466"/>
                  </a:solidFill>
                </a:uFill>
                <a:latin typeface="Arial"/>
                <a:cs typeface="Arial"/>
                <a:hlinkClick r:id="rId4"/>
              </a:rPr>
              <a:t>https://www.dcms.uscg.mil/ppc/mas/rates</a:t>
            </a:r>
            <a:endParaRPr lang="en-US" sz="1600" i="1" spc="45" dirty="0">
              <a:solidFill>
                <a:srgbClr val="004071"/>
              </a:solidFill>
              <a:uFill>
                <a:solidFill>
                  <a:srgbClr val="636466"/>
                </a:solidFill>
              </a:uFill>
              <a:latin typeface="Arial"/>
              <a:cs typeface="Arial"/>
            </a:endParaRPr>
          </a:p>
        </p:txBody>
      </p:sp>
      <p:pic>
        <p:nvPicPr>
          <p:cNvPr id="11" name="Picture 10" descr="Paper with hand icon indicating additional resource.">
            <a:extLst>
              <a:ext uri="{FF2B5EF4-FFF2-40B4-BE49-F238E27FC236}">
                <a16:creationId xmlns:a16="http://schemas.microsoft.com/office/drawing/2014/main" id="{AD139A3B-9D8F-57D5-E1B7-77D9F7C30D6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0871387-7388-D731-3845-948372D0056D}"/>
              </a:ext>
            </a:extLst>
          </p:cNvPr>
          <p:cNvSpPr txBox="1"/>
          <p:nvPr/>
        </p:nvSpPr>
        <p:spPr>
          <a:xfrm>
            <a:off x="808602" y="6414561"/>
            <a:ext cx="3070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Duty Station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Checklist Available</a:t>
            </a:r>
          </a:p>
        </p:txBody>
      </p:sp>
    </p:spTree>
    <p:extLst>
      <p:ext uri="{BB962C8B-B14F-4D97-AF65-F5344CB8AC3E}">
        <p14:creationId xmlns:p14="http://schemas.microsoft.com/office/powerpoint/2010/main" val="39171941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9AB0719-BFAB-1CBD-E948-D108F1CDA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826" y="567558"/>
            <a:ext cx="6632870" cy="644157"/>
          </a:xfrm>
        </p:spPr>
        <p:txBody>
          <a:bodyPr/>
          <a:lstStyle/>
          <a:p>
            <a:r>
              <a:rPr lang="en-US" dirty="0" err="1"/>
              <a:t>Payslip</a:t>
            </a:r>
            <a:endParaRPr lang="en-US" dirty="0"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D639CA59-6EE1-50EA-E401-98BBC4B27E3F}"/>
              </a:ext>
            </a:extLst>
          </p:cNvPr>
          <p:cNvSpPr txBox="1"/>
          <p:nvPr/>
        </p:nvSpPr>
        <p:spPr>
          <a:xfrm>
            <a:off x="363201" y="2179180"/>
            <a:ext cx="3790150" cy="399853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98500" lvl="1" indent="-228600"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lang="en-US" sz="2500" b="1" spc="45" dirty="0">
                <a:solidFill>
                  <a:srgbClr val="1B3867"/>
                </a:solidFill>
                <a:uFill>
                  <a:solidFill>
                    <a:srgbClr val="636466"/>
                  </a:solidFill>
                </a:uFill>
                <a:latin typeface="Arial"/>
                <a:cs typeface="Arial"/>
              </a:rPr>
              <a:t>Earnings</a:t>
            </a:r>
          </a:p>
          <a:p>
            <a:pPr marL="698500" lvl="1" indent="-228600">
              <a:buFont typeface="Arial"/>
              <a:buChar char="•"/>
              <a:tabLst>
                <a:tab pos="697865" algn="l"/>
                <a:tab pos="698500" algn="l"/>
              </a:tabLst>
            </a:pPr>
            <a:endParaRPr lang="en-US" sz="2500" b="1" spc="45" dirty="0">
              <a:solidFill>
                <a:srgbClr val="1B3867"/>
              </a:solidFill>
              <a:uFill>
                <a:solidFill>
                  <a:srgbClr val="636466"/>
                </a:solidFill>
              </a:uFill>
              <a:latin typeface="Arial"/>
              <a:cs typeface="Arial"/>
            </a:endParaRPr>
          </a:p>
          <a:p>
            <a:pPr marL="698500" lvl="1" indent="-228600"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lang="en-US" sz="2500" b="1" spc="45" dirty="0">
                <a:solidFill>
                  <a:srgbClr val="1B3867"/>
                </a:solidFill>
                <a:uFill>
                  <a:solidFill>
                    <a:srgbClr val="636466"/>
                  </a:solidFill>
                </a:uFill>
                <a:latin typeface="Arial"/>
                <a:cs typeface="Arial"/>
              </a:rPr>
              <a:t>Taxes</a:t>
            </a:r>
          </a:p>
          <a:p>
            <a:pPr marL="469900" lvl="1">
              <a:tabLst>
                <a:tab pos="697865" algn="l"/>
                <a:tab pos="698500" algn="l"/>
              </a:tabLst>
            </a:pPr>
            <a:endParaRPr lang="en-US" sz="2500" b="1" spc="45" dirty="0">
              <a:solidFill>
                <a:srgbClr val="1B3867"/>
              </a:solidFill>
              <a:uFill>
                <a:solidFill>
                  <a:srgbClr val="636466"/>
                </a:solidFill>
              </a:uFill>
              <a:latin typeface="Arial"/>
              <a:cs typeface="Arial"/>
            </a:endParaRPr>
          </a:p>
          <a:p>
            <a:pPr marL="698500" lvl="1" indent="-228600"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lang="en-US" sz="2500" b="1" spc="45" dirty="0">
                <a:solidFill>
                  <a:srgbClr val="1B3867"/>
                </a:solidFill>
                <a:uFill>
                  <a:solidFill>
                    <a:srgbClr val="636466"/>
                  </a:solidFill>
                </a:uFill>
                <a:latin typeface="Arial"/>
                <a:cs typeface="Arial"/>
              </a:rPr>
              <a:t>Deductions</a:t>
            </a:r>
          </a:p>
          <a:p>
            <a:pPr marL="469900" lvl="1">
              <a:tabLst>
                <a:tab pos="697865" algn="l"/>
                <a:tab pos="698500" algn="l"/>
              </a:tabLst>
            </a:pPr>
            <a:r>
              <a:rPr lang="en-US" sz="2500" b="1" spc="45" dirty="0">
                <a:solidFill>
                  <a:srgbClr val="1B3867"/>
                </a:solidFill>
                <a:uFill>
                  <a:solidFill>
                    <a:srgbClr val="636466"/>
                  </a:solidFill>
                </a:uFill>
                <a:latin typeface="Arial"/>
                <a:cs typeface="Arial"/>
              </a:rPr>
              <a:t>	</a:t>
            </a:r>
          </a:p>
          <a:p>
            <a:pPr marL="698500" lvl="1" indent="-228600"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lang="en-US" sz="2500" b="1" spc="45" dirty="0">
                <a:solidFill>
                  <a:srgbClr val="1B3867"/>
                </a:solidFill>
                <a:uFill>
                  <a:solidFill>
                    <a:srgbClr val="636466"/>
                  </a:solidFill>
                </a:uFill>
                <a:latin typeface="Arial"/>
                <a:cs typeface="Arial"/>
              </a:rPr>
              <a:t>Allotments</a:t>
            </a:r>
          </a:p>
          <a:p>
            <a:pPr marL="698500" lvl="1" indent="-228600">
              <a:buFont typeface="Arial"/>
              <a:buChar char="•"/>
              <a:tabLst>
                <a:tab pos="697865" algn="l"/>
                <a:tab pos="698500" algn="l"/>
              </a:tabLst>
            </a:pPr>
            <a:endParaRPr lang="en-US" sz="2500" b="1" spc="45" dirty="0">
              <a:solidFill>
                <a:srgbClr val="1B3867"/>
              </a:solidFill>
              <a:uFill>
                <a:solidFill>
                  <a:srgbClr val="636466"/>
                </a:solidFill>
              </a:uFill>
              <a:latin typeface="Arial"/>
              <a:cs typeface="Arial"/>
            </a:endParaRPr>
          </a:p>
          <a:p>
            <a:pPr marL="698500" lvl="1" indent="-228600"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lang="en-US" sz="2500" b="1" spc="45" dirty="0">
                <a:solidFill>
                  <a:srgbClr val="1B3867"/>
                </a:solidFill>
                <a:uFill>
                  <a:solidFill>
                    <a:srgbClr val="636466"/>
                  </a:solidFill>
                </a:uFill>
                <a:latin typeface="Arial"/>
                <a:cs typeface="Arial"/>
              </a:rPr>
              <a:t>Remarks</a:t>
            </a:r>
            <a:br>
              <a:rPr lang="en-US" b="1" spc="45" dirty="0">
                <a:solidFill>
                  <a:srgbClr val="004071"/>
                </a:solidFill>
                <a:uFill>
                  <a:solidFill>
                    <a:srgbClr val="636466"/>
                  </a:solidFill>
                </a:uFill>
                <a:latin typeface="Arial"/>
                <a:cs typeface="Arial"/>
              </a:rPr>
            </a:br>
            <a:endParaRPr lang="en-US" sz="1600" b="1" spc="45" dirty="0">
              <a:solidFill>
                <a:srgbClr val="004071"/>
              </a:solidFill>
              <a:uFill>
                <a:solidFill>
                  <a:srgbClr val="636466"/>
                </a:solidFill>
              </a:uFill>
              <a:latin typeface="Arial"/>
              <a:cs typeface="Arial"/>
            </a:endParaRPr>
          </a:p>
          <a:p>
            <a:pPr marL="469900" lvl="1">
              <a:tabLst>
                <a:tab pos="697865" algn="l"/>
                <a:tab pos="698500" algn="l"/>
              </a:tabLst>
            </a:pPr>
            <a:endParaRPr lang="en-US" b="1" spc="45" dirty="0">
              <a:solidFill>
                <a:srgbClr val="004071"/>
              </a:solidFill>
              <a:uFill>
                <a:solidFill>
                  <a:srgbClr val="636466"/>
                </a:solidFill>
              </a:uFill>
              <a:latin typeface="Arial"/>
              <a:cs typeface="Arial"/>
            </a:endParaRPr>
          </a:p>
        </p:txBody>
      </p:sp>
      <p:grpSp>
        <p:nvGrpSpPr>
          <p:cNvPr id="2" name="Group 1" descr="Arrows pointing at sections of Payslip.">
            <a:extLst>
              <a:ext uri="{FF2B5EF4-FFF2-40B4-BE49-F238E27FC236}">
                <a16:creationId xmlns:a16="http://schemas.microsoft.com/office/drawing/2014/main" id="{867353D5-1B2B-4154-3AD9-6DC094881087}"/>
              </a:ext>
            </a:extLst>
          </p:cNvPr>
          <p:cNvGrpSpPr/>
          <p:nvPr/>
        </p:nvGrpSpPr>
        <p:grpSpPr>
          <a:xfrm>
            <a:off x="2104770" y="1463624"/>
            <a:ext cx="6361493" cy="4444805"/>
            <a:chOff x="2104770" y="1463624"/>
            <a:chExt cx="6361493" cy="4444805"/>
          </a:xfrm>
        </p:grpSpPr>
        <p:pic>
          <p:nvPicPr>
            <p:cNvPr id="5" name="Picture 4" descr="Screenshot of a Payslip.">
              <a:extLst>
                <a:ext uri="{FF2B5EF4-FFF2-40B4-BE49-F238E27FC236}">
                  <a16:creationId xmlns:a16="http://schemas.microsoft.com/office/drawing/2014/main" id="{AF59C100-30EA-0E71-43C2-E196F86A63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968" t="23643" r="10287" b="24109"/>
            <a:stretch/>
          </p:blipFill>
          <p:spPr>
            <a:xfrm>
              <a:off x="4153351" y="1463624"/>
              <a:ext cx="4312912" cy="4444805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7" name="Right Arrow 6" descr="Arrow pointing right.">
              <a:extLst>
                <a:ext uri="{FF2B5EF4-FFF2-40B4-BE49-F238E27FC236}">
                  <a16:creationId xmlns:a16="http://schemas.microsoft.com/office/drawing/2014/main" id="{630D6845-D972-D1F3-0766-35AB9FCE8F30}"/>
                </a:ext>
              </a:extLst>
            </p:cNvPr>
            <p:cNvSpPr/>
            <p:nvPr/>
          </p:nvSpPr>
          <p:spPr>
            <a:xfrm>
              <a:off x="2623584" y="2313649"/>
              <a:ext cx="1144483" cy="205473"/>
            </a:xfrm>
            <a:prstGeom prst="rightArrow">
              <a:avLst/>
            </a:prstGeom>
            <a:solidFill>
              <a:srgbClr val="1B3867"/>
            </a:solidFill>
            <a:ln>
              <a:solidFill>
                <a:srgbClr val="0040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ight Arrow 8" descr="Arrow pointing right.">
              <a:extLst>
                <a:ext uri="{FF2B5EF4-FFF2-40B4-BE49-F238E27FC236}">
                  <a16:creationId xmlns:a16="http://schemas.microsoft.com/office/drawing/2014/main" id="{931C1268-E456-2DFD-50E3-73A216FD8657}"/>
                </a:ext>
              </a:extLst>
            </p:cNvPr>
            <p:cNvSpPr/>
            <p:nvPr/>
          </p:nvSpPr>
          <p:spPr>
            <a:xfrm rot="21345136">
              <a:off x="2104770" y="2886714"/>
              <a:ext cx="4934460" cy="205473"/>
            </a:xfrm>
            <a:prstGeom prst="rightArrow">
              <a:avLst/>
            </a:prstGeom>
            <a:solidFill>
              <a:srgbClr val="1B3867"/>
            </a:solidFill>
            <a:ln>
              <a:solidFill>
                <a:srgbClr val="0040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ight Arrow 9" descr="Arrow pointing right.">
              <a:extLst>
                <a:ext uri="{FF2B5EF4-FFF2-40B4-BE49-F238E27FC236}">
                  <a16:creationId xmlns:a16="http://schemas.microsoft.com/office/drawing/2014/main" id="{76B854F9-5219-9163-6275-877D725D3119}"/>
                </a:ext>
              </a:extLst>
            </p:cNvPr>
            <p:cNvSpPr/>
            <p:nvPr/>
          </p:nvSpPr>
          <p:spPr>
            <a:xfrm>
              <a:off x="3008868" y="3800768"/>
              <a:ext cx="1144483" cy="205473"/>
            </a:xfrm>
            <a:prstGeom prst="rightArrow">
              <a:avLst/>
            </a:prstGeom>
            <a:solidFill>
              <a:srgbClr val="1B3867"/>
            </a:solidFill>
            <a:ln>
              <a:solidFill>
                <a:srgbClr val="0040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Arrow 10" descr="Arrow pointing right.">
              <a:extLst>
                <a:ext uri="{FF2B5EF4-FFF2-40B4-BE49-F238E27FC236}">
                  <a16:creationId xmlns:a16="http://schemas.microsoft.com/office/drawing/2014/main" id="{475F1CB8-AE71-5018-7230-D47993BB69D5}"/>
                </a:ext>
              </a:extLst>
            </p:cNvPr>
            <p:cNvSpPr/>
            <p:nvPr/>
          </p:nvSpPr>
          <p:spPr>
            <a:xfrm rot="20779410">
              <a:off x="2833011" y="4155386"/>
              <a:ext cx="3740314" cy="205473"/>
            </a:xfrm>
            <a:prstGeom prst="rightArrow">
              <a:avLst/>
            </a:prstGeom>
            <a:solidFill>
              <a:srgbClr val="1B3867"/>
            </a:solidFill>
            <a:ln>
              <a:solidFill>
                <a:srgbClr val="0040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ight Arrow 7" descr="Arrow pointing right.">
              <a:extLst>
                <a:ext uri="{FF2B5EF4-FFF2-40B4-BE49-F238E27FC236}">
                  <a16:creationId xmlns:a16="http://schemas.microsoft.com/office/drawing/2014/main" id="{4B98006B-BB3B-908D-7C33-D647ABE9920A}"/>
                </a:ext>
              </a:extLst>
            </p:cNvPr>
            <p:cNvSpPr/>
            <p:nvPr/>
          </p:nvSpPr>
          <p:spPr>
            <a:xfrm>
              <a:off x="2623584" y="5357766"/>
              <a:ext cx="1144483" cy="205473"/>
            </a:xfrm>
            <a:prstGeom prst="rightArrow">
              <a:avLst/>
            </a:prstGeom>
            <a:solidFill>
              <a:srgbClr val="1B3867"/>
            </a:solidFill>
            <a:ln>
              <a:solidFill>
                <a:srgbClr val="0040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105485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A16A665-B3B4-E204-7198-E335AC61041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TRICARE Basics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C9675362-C529-B8C8-28DB-94E9A6FCB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1776" y="1696525"/>
            <a:ext cx="6756756" cy="4016375"/>
          </a:xfrm>
        </p:spPr>
        <p:txBody>
          <a:bodyPr/>
          <a:lstStyle/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TRICARE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Become familiar with benefits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Defense Enrollment Eligibility Reporting System (DEERS)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Coordinate other health insurance benefits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</a:t>
            </a:r>
            <a:r>
              <a:rPr lang="en-US" altLang="en-US" sz="2000" b="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https://tricare.mil</a:t>
            </a:r>
            <a:endParaRPr lang="en-US" altLang="en-US" sz="2000" b="0" i="1" dirty="0">
              <a:solidFill>
                <a:srgbClr val="1B38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TRICARE Dental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Enroll family members</a:t>
            </a:r>
            <a:endParaRPr lang="en-US" altLang="en-US" sz="2000" b="0" dirty="0">
              <a:solidFill>
                <a:srgbClr val="1B38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</a:t>
            </a:r>
            <a:r>
              <a:rPr lang="en-US" altLang="en-US" sz="2000" b="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https://tricare.mil/Dental</a:t>
            </a:r>
            <a:endParaRPr lang="en-US" altLang="en-US" sz="2000" b="0" i="1" dirty="0">
              <a:solidFill>
                <a:srgbClr val="1B38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Handout icon.">
            <a:extLst>
              <a:ext uri="{FF2B5EF4-FFF2-40B4-BE49-F238E27FC236}">
                <a16:creationId xmlns:a16="http://schemas.microsoft.com/office/drawing/2014/main" id="{404EE25A-CCDE-F541-29F6-520B19ACE69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49" y="6297250"/>
            <a:ext cx="324952" cy="3943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AE822F-A3FF-1600-A32E-C1AFA04795B6}"/>
              </a:ext>
            </a:extLst>
          </p:cNvPr>
          <p:cNvSpPr txBox="1"/>
          <p:nvPr/>
        </p:nvSpPr>
        <p:spPr>
          <a:xfrm>
            <a:off x="2194950" y="6414560"/>
            <a:ext cx="4982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TRICARE Overview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Checklist Available</a:t>
            </a:r>
          </a:p>
        </p:txBody>
      </p:sp>
    </p:spTree>
    <p:extLst>
      <p:ext uri="{BB962C8B-B14F-4D97-AF65-F5344CB8AC3E}">
        <p14:creationId xmlns:p14="http://schemas.microsoft.com/office/powerpoint/2010/main" val="10226180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DA6EAF4-1BDD-3686-FF59-7E3E157FA50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Career Investment Options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59EEBD24-3CE5-FCD0-49D6-7DB1A1DD6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1776" y="1696525"/>
            <a:ext cx="6756756" cy="4016375"/>
          </a:xfrm>
        </p:spPr>
        <p:txBody>
          <a:bodyPr/>
          <a:lstStyle/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United States Military Apprenticeship Program (USMAP)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Credentialing Opportunities On-Line Program (COOL)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endParaRPr lang="en-US" altLang="en-US" sz="2500" dirty="0">
              <a:solidFill>
                <a:srgbClr val="1B3867"/>
              </a:solidFill>
            </a:endParaRPr>
          </a:p>
          <a:p>
            <a:pPr marL="9144" indent="0" algn="ctr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None/>
            </a:pPr>
            <a:r>
              <a:rPr lang="en-US" altLang="en-US" sz="2500" b="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https://www.cool.osd.mil/uscg/index.html</a:t>
            </a:r>
            <a:endParaRPr lang="en-US" altLang="en-US" sz="2500" b="0" i="1" dirty="0">
              <a:solidFill>
                <a:srgbClr val="1B38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Handout icon.">
            <a:extLst>
              <a:ext uri="{FF2B5EF4-FFF2-40B4-BE49-F238E27FC236}">
                <a16:creationId xmlns:a16="http://schemas.microsoft.com/office/drawing/2014/main" id="{25122D6D-14CB-3301-523F-118D3552A4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49" y="6297250"/>
            <a:ext cx="324952" cy="3943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F746AE-2F6D-BA7D-8FF4-B8483B04E7DD}"/>
              </a:ext>
            </a:extLst>
          </p:cNvPr>
          <p:cNvSpPr txBox="1"/>
          <p:nvPr/>
        </p:nvSpPr>
        <p:spPr>
          <a:xfrm>
            <a:off x="2194950" y="6414560"/>
            <a:ext cx="4982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Savings and Benefits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Handout Available</a:t>
            </a:r>
          </a:p>
        </p:txBody>
      </p:sp>
    </p:spTree>
    <p:extLst>
      <p:ext uri="{BB962C8B-B14F-4D97-AF65-F5344CB8AC3E}">
        <p14:creationId xmlns:p14="http://schemas.microsoft.com/office/powerpoint/2010/main" val="24867856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39617DF-EA2D-6CF2-6710-7749A707F70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3119870"/>
            <a:ext cx="9144000" cy="6182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071"/>
                </a:solidFill>
                <a:latin typeface="Arial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4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itchFamily="2" charset="0"/>
                <a:ea typeface="+mj-ea"/>
                <a:cs typeface="+mj-cs"/>
              </a:rPr>
              <a:t>Saving and Investing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B3867"/>
              </a:solidFill>
              <a:effectLst/>
              <a:uLnTx/>
              <a:uFillTx/>
              <a:latin typeface="Arial" pitchFamily="2" charset="0"/>
              <a:ea typeface="+mj-ea"/>
              <a:cs typeface="+mj-cs"/>
            </a:endParaRPr>
          </a:p>
        </p:txBody>
      </p:sp>
      <p:pic>
        <p:nvPicPr>
          <p:cNvPr id="2" name="Picture 1" descr="Paper with hand icon indicating additional resource.">
            <a:extLst>
              <a:ext uri="{FF2B5EF4-FFF2-40B4-BE49-F238E27FC236}">
                <a16:creationId xmlns:a16="http://schemas.microsoft.com/office/drawing/2014/main" id="{62368164-5F54-DA51-DC52-1E5951FE2F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A136C2-1F4F-DDCF-111A-102F5915B0EC}"/>
              </a:ext>
            </a:extLst>
          </p:cNvPr>
          <p:cNvSpPr txBox="1"/>
          <p:nvPr/>
        </p:nvSpPr>
        <p:spPr>
          <a:xfrm>
            <a:off x="808601" y="6414560"/>
            <a:ext cx="5533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Duty Station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Checklist Available </a:t>
            </a:r>
          </a:p>
        </p:txBody>
      </p:sp>
    </p:spTree>
    <p:extLst>
      <p:ext uri="{BB962C8B-B14F-4D97-AF65-F5344CB8AC3E}">
        <p14:creationId xmlns:p14="http://schemas.microsoft.com/office/powerpoint/2010/main" val="3319025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2B4C5BF-F3BF-1E47-DC44-49A04C224CF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3119870"/>
            <a:ext cx="9144000" cy="6182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071"/>
                </a:solidFill>
                <a:latin typeface="Arial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4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itchFamily="2" charset="0"/>
                <a:ea typeface="+mj-ea"/>
                <a:cs typeface="+mj-cs"/>
              </a:rPr>
              <a:t>Basic Finance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B3867"/>
              </a:solidFill>
              <a:effectLst/>
              <a:uLnTx/>
              <a:uFillTx/>
              <a:latin typeface="Arial" pitchFamily="2" charset="0"/>
              <a:ea typeface="+mj-ea"/>
              <a:cs typeface="+mj-cs"/>
            </a:endParaRPr>
          </a:p>
        </p:txBody>
      </p:sp>
      <p:pic>
        <p:nvPicPr>
          <p:cNvPr id="5" name="Picture 4" descr="Paper with hand icon indicating additional resource.">
            <a:extLst>
              <a:ext uri="{FF2B5EF4-FFF2-40B4-BE49-F238E27FC236}">
                <a16:creationId xmlns:a16="http://schemas.microsoft.com/office/drawing/2014/main" id="{E3B40BE1-7C60-8161-EA41-D100684913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9A2EE8-A6E0-2775-9D34-3BE125BB00E0}"/>
              </a:ext>
            </a:extLst>
          </p:cNvPr>
          <p:cNvSpPr txBox="1"/>
          <p:nvPr/>
        </p:nvSpPr>
        <p:spPr>
          <a:xfrm>
            <a:off x="808601" y="6414560"/>
            <a:ext cx="5533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Duty Station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Checklist Available </a:t>
            </a:r>
          </a:p>
        </p:txBody>
      </p:sp>
    </p:spTree>
    <p:extLst>
      <p:ext uri="{BB962C8B-B14F-4D97-AF65-F5344CB8AC3E}">
        <p14:creationId xmlns:p14="http://schemas.microsoft.com/office/powerpoint/2010/main" val="4940300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C3CD0A5-3B5D-2747-6136-99A448D9AF3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Saving vs. Investing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F1742DE4-3A46-FC13-34B9-935BAD6428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1776" y="1696525"/>
            <a:ext cx="6756756" cy="4016375"/>
          </a:xfrm>
        </p:spPr>
        <p:txBody>
          <a:bodyPr/>
          <a:lstStyle/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Saving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Safe, low-risk (return of your money)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interest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Short-term goals (emergency funds, vacation, etc.)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Investing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Takes risk (return on your money)</a:t>
            </a:r>
            <a:endParaRPr lang="en-US" altLang="en-US" sz="2000" b="0" dirty="0">
              <a:solidFill>
                <a:srgbClr val="1B38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for higher returns</a:t>
            </a:r>
            <a:endParaRPr lang="en-US" altLang="en-US" sz="2000" i="1" dirty="0">
              <a:solidFill>
                <a:srgbClr val="1B3867"/>
              </a:solidFill>
            </a:endParaRP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Long-term goals (major purchase, retirement, etc.)</a:t>
            </a:r>
          </a:p>
        </p:txBody>
      </p:sp>
      <p:pic>
        <p:nvPicPr>
          <p:cNvPr id="6" name="Picture 5" descr="Handout icon.">
            <a:extLst>
              <a:ext uri="{FF2B5EF4-FFF2-40B4-BE49-F238E27FC236}">
                <a16:creationId xmlns:a16="http://schemas.microsoft.com/office/drawing/2014/main" id="{9E764032-8B5F-2A46-410B-D61830DC9DA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49" y="6297250"/>
            <a:ext cx="324952" cy="3943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40320C-F4D2-5150-E864-B015B9B25511}"/>
              </a:ext>
            </a:extLst>
          </p:cNvPr>
          <p:cNvSpPr txBox="1"/>
          <p:nvPr/>
        </p:nvSpPr>
        <p:spPr>
          <a:xfrm>
            <a:off x="2194950" y="6414560"/>
            <a:ext cx="4982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Basic Investing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Handout Available</a:t>
            </a:r>
          </a:p>
        </p:txBody>
      </p:sp>
    </p:spTree>
    <p:extLst>
      <p:ext uri="{BB962C8B-B14F-4D97-AF65-F5344CB8AC3E}">
        <p14:creationId xmlns:p14="http://schemas.microsoft.com/office/powerpoint/2010/main" val="23548267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42C31-3B7D-64D1-879D-E160DFB66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826" y="567558"/>
            <a:ext cx="6204249" cy="644157"/>
          </a:xfrm>
        </p:spPr>
        <p:txBody>
          <a:bodyPr/>
          <a:lstStyle/>
          <a:p>
            <a:r>
              <a:rPr lang="en-US" dirty="0"/>
              <a:t>Compound Interest</a:t>
            </a:r>
          </a:p>
        </p:txBody>
      </p:sp>
      <p:pic>
        <p:nvPicPr>
          <p:cNvPr id="3" name="Picture 2" descr="Paper with hand icon indicating additional resource.">
            <a:extLst>
              <a:ext uri="{FF2B5EF4-FFF2-40B4-BE49-F238E27FC236}">
                <a16:creationId xmlns:a16="http://schemas.microsoft.com/office/drawing/2014/main" id="{2E1D1ED4-0E4D-0650-96AF-51A886E6F6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A00910-BDD5-915E-5A73-33023F3220B9}"/>
              </a:ext>
            </a:extLst>
          </p:cNvPr>
          <p:cNvSpPr txBox="1"/>
          <p:nvPr/>
        </p:nvSpPr>
        <p:spPr>
          <a:xfrm>
            <a:off x="808601" y="6414560"/>
            <a:ext cx="5727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Basic Investing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Handout Available</a:t>
            </a:r>
          </a:p>
        </p:txBody>
      </p:sp>
      <p:grpSp>
        <p:nvGrpSpPr>
          <p:cNvPr id="8" name="Group 7" descr="Compound interest graph.">
            <a:extLst>
              <a:ext uri="{FF2B5EF4-FFF2-40B4-BE49-F238E27FC236}">
                <a16:creationId xmlns:a16="http://schemas.microsoft.com/office/drawing/2014/main" id="{0168A45B-4659-3D7C-5F08-6A2ECE8975AC}"/>
              </a:ext>
            </a:extLst>
          </p:cNvPr>
          <p:cNvGrpSpPr/>
          <p:nvPr/>
        </p:nvGrpSpPr>
        <p:grpSpPr>
          <a:xfrm>
            <a:off x="584374" y="1405605"/>
            <a:ext cx="7529657" cy="4768283"/>
            <a:chOff x="1385467" y="1755539"/>
            <a:chExt cx="7529657" cy="476828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83842DB-FCE6-8D88-EDFF-AD43A7783F05}"/>
                </a:ext>
              </a:extLst>
            </p:cNvPr>
            <p:cNvGrpSpPr/>
            <p:nvPr/>
          </p:nvGrpSpPr>
          <p:grpSpPr>
            <a:xfrm>
              <a:off x="2275518" y="1834516"/>
              <a:ext cx="6401080" cy="3934046"/>
              <a:chOff x="1988288" y="1757160"/>
              <a:chExt cx="6045870" cy="3934046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47EBE79-FA5F-6343-1798-3D256299B46D}"/>
                  </a:ext>
                </a:extLst>
              </p:cNvPr>
              <p:cNvSpPr/>
              <p:nvPr/>
            </p:nvSpPr>
            <p:spPr>
              <a:xfrm>
                <a:off x="1988288" y="5297801"/>
                <a:ext cx="6045870" cy="39340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73DD4D28-A7C7-62E9-CF8D-4B99188560CA}"/>
                  </a:ext>
                </a:extLst>
              </p:cNvPr>
              <p:cNvSpPr/>
              <p:nvPr/>
            </p:nvSpPr>
            <p:spPr>
              <a:xfrm>
                <a:off x="1988288" y="4904397"/>
                <a:ext cx="6045870" cy="39340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BB3A2671-B687-22C9-5DBA-574A9DCBFF5E}"/>
                  </a:ext>
                </a:extLst>
              </p:cNvPr>
              <p:cNvSpPr/>
              <p:nvPr/>
            </p:nvSpPr>
            <p:spPr>
              <a:xfrm>
                <a:off x="1988288" y="4510993"/>
                <a:ext cx="6045870" cy="39340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359B9C4-48C5-D80B-9187-1A261D16D801}"/>
                  </a:ext>
                </a:extLst>
              </p:cNvPr>
              <p:cNvSpPr/>
              <p:nvPr/>
            </p:nvSpPr>
            <p:spPr>
              <a:xfrm>
                <a:off x="1988288" y="4117589"/>
                <a:ext cx="6045870" cy="39340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6AC6B271-0598-22BE-898F-1DFD01AD198B}"/>
                  </a:ext>
                </a:extLst>
              </p:cNvPr>
              <p:cNvSpPr/>
              <p:nvPr/>
            </p:nvSpPr>
            <p:spPr>
              <a:xfrm>
                <a:off x="1988288" y="3724184"/>
                <a:ext cx="6045870" cy="39340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00E4BA4-99EA-CD0C-EC69-3D7A4BB0CEDE}"/>
                  </a:ext>
                </a:extLst>
              </p:cNvPr>
              <p:cNvSpPr/>
              <p:nvPr/>
            </p:nvSpPr>
            <p:spPr>
              <a:xfrm>
                <a:off x="1988288" y="3330780"/>
                <a:ext cx="6045870" cy="39340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D4430646-FD4F-DA56-A52D-F9916302E1C2}"/>
                  </a:ext>
                </a:extLst>
              </p:cNvPr>
              <p:cNvSpPr/>
              <p:nvPr/>
            </p:nvSpPr>
            <p:spPr>
              <a:xfrm>
                <a:off x="1988288" y="2937376"/>
                <a:ext cx="6045870" cy="39340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AC5CBB85-22AA-32F2-3570-7D9A3799B907}"/>
                  </a:ext>
                </a:extLst>
              </p:cNvPr>
              <p:cNvSpPr/>
              <p:nvPr/>
            </p:nvSpPr>
            <p:spPr>
              <a:xfrm>
                <a:off x="1988288" y="2543972"/>
                <a:ext cx="6045870" cy="39340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4CE5970B-2A10-DF93-655A-3805DFA8B057}"/>
                  </a:ext>
                </a:extLst>
              </p:cNvPr>
              <p:cNvSpPr/>
              <p:nvPr/>
            </p:nvSpPr>
            <p:spPr>
              <a:xfrm>
                <a:off x="1988288" y="2150564"/>
                <a:ext cx="6045870" cy="39340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C9942454-09F0-FCBA-8DFA-2C6E1125C00A}"/>
                  </a:ext>
                </a:extLst>
              </p:cNvPr>
              <p:cNvSpPr/>
              <p:nvPr/>
            </p:nvSpPr>
            <p:spPr>
              <a:xfrm>
                <a:off x="1988288" y="1757160"/>
                <a:ext cx="6045870" cy="39340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F121293-DD18-B084-1DEC-6D2242FD56AE}"/>
                </a:ext>
              </a:extLst>
            </p:cNvPr>
            <p:cNvSpPr/>
            <p:nvPr/>
          </p:nvSpPr>
          <p:spPr>
            <a:xfrm>
              <a:off x="2592724" y="1755539"/>
              <a:ext cx="1904653" cy="4013022"/>
            </a:xfrm>
            <a:prstGeom prst="rect">
              <a:avLst/>
            </a:prstGeom>
            <a:solidFill>
              <a:srgbClr val="033A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D311DCE-2991-9B66-4AAB-8B8B6FD2E465}"/>
                </a:ext>
              </a:extLst>
            </p:cNvPr>
            <p:cNvSpPr txBox="1"/>
            <p:nvPr/>
          </p:nvSpPr>
          <p:spPr>
            <a:xfrm>
              <a:off x="1385467" y="1792706"/>
              <a:ext cx="890051" cy="40882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spcBef>
                  <a:spcPts val="1100"/>
                </a:spcBef>
              </a:pPr>
              <a:r>
                <a:rPr lang="en-US" b="1" dirty="0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$ 1M</a:t>
              </a:r>
            </a:p>
            <a:p>
              <a:pPr algn="r">
                <a:spcBef>
                  <a:spcPts val="1100"/>
                </a:spcBef>
              </a:pPr>
              <a:endParaRPr lang="en-US" sz="1200" b="1" dirty="0">
                <a:solidFill>
                  <a:srgbClr val="00407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>
                <a:spcBef>
                  <a:spcPts val="1100"/>
                </a:spcBef>
              </a:pPr>
              <a:r>
                <a:rPr lang="en-US" b="1" dirty="0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$ 800k</a:t>
              </a:r>
            </a:p>
            <a:p>
              <a:pPr algn="r">
                <a:spcBef>
                  <a:spcPts val="1100"/>
                </a:spcBef>
              </a:pPr>
              <a:endParaRPr lang="en-US" sz="1200" b="1" dirty="0">
                <a:solidFill>
                  <a:srgbClr val="00407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>
                <a:spcBef>
                  <a:spcPts val="1100"/>
                </a:spcBef>
              </a:pPr>
              <a:r>
                <a:rPr lang="en-US" b="1" dirty="0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$ 600k</a:t>
              </a:r>
            </a:p>
            <a:p>
              <a:pPr algn="r">
                <a:spcBef>
                  <a:spcPts val="1100"/>
                </a:spcBef>
              </a:pPr>
              <a:endParaRPr lang="en-US" sz="1200" b="1" dirty="0">
                <a:solidFill>
                  <a:srgbClr val="00407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>
                <a:spcBef>
                  <a:spcPts val="1100"/>
                </a:spcBef>
              </a:pPr>
              <a:r>
                <a:rPr lang="en-US" b="1" dirty="0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$ 400k</a:t>
              </a:r>
            </a:p>
            <a:p>
              <a:pPr algn="r">
                <a:spcBef>
                  <a:spcPts val="1100"/>
                </a:spcBef>
              </a:pPr>
              <a:endParaRPr lang="en-US" sz="1200" b="1" dirty="0">
                <a:solidFill>
                  <a:srgbClr val="00407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>
                <a:spcBef>
                  <a:spcPts val="1100"/>
                </a:spcBef>
              </a:pPr>
              <a:r>
                <a:rPr lang="en-US" b="1" dirty="0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$ 200k</a:t>
              </a:r>
            </a:p>
            <a:p>
              <a:pPr algn="r">
                <a:spcBef>
                  <a:spcPts val="1100"/>
                </a:spcBef>
              </a:pPr>
              <a:endParaRPr lang="en-US" sz="1200" b="1" dirty="0">
                <a:solidFill>
                  <a:srgbClr val="00407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>
                <a:spcBef>
                  <a:spcPts val="1100"/>
                </a:spcBef>
              </a:pPr>
              <a:r>
                <a:rPr lang="en-US" b="1" dirty="0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$ 0k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5C2BC5E-762F-171F-2596-5C78C89D2534}"/>
                </a:ext>
              </a:extLst>
            </p:cNvPr>
            <p:cNvSpPr txBox="1"/>
            <p:nvPr/>
          </p:nvSpPr>
          <p:spPr>
            <a:xfrm>
              <a:off x="2718417" y="4555412"/>
              <a:ext cx="165326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Pressy saves </a:t>
              </a: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$200</a:t>
              </a: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/mo.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Starting at age </a:t>
              </a: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7DFCDEC-F40F-3350-6416-D354464DA954}"/>
                </a:ext>
              </a:extLst>
            </p:cNvPr>
            <p:cNvSpPr txBox="1"/>
            <p:nvPr/>
          </p:nvSpPr>
          <p:spPr>
            <a:xfrm>
              <a:off x="2700288" y="6154490"/>
              <a:ext cx="15471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PRESSY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BA1C63F-D8EB-93BC-D4CE-46EBD99D15E2}"/>
                </a:ext>
              </a:extLst>
            </p:cNvPr>
            <p:cNvSpPr txBox="1"/>
            <p:nvPr/>
          </p:nvSpPr>
          <p:spPr>
            <a:xfrm>
              <a:off x="4695798" y="6154200"/>
              <a:ext cx="16877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MANDI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4EBE90C-9C3B-6AE8-E380-B46FB8313156}"/>
                </a:ext>
              </a:extLst>
            </p:cNvPr>
            <p:cNvSpPr/>
            <p:nvPr/>
          </p:nvSpPr>
          <p:spPr>
            <a:xfrm>
              <a:off x="2703540" y="1889504"/>
              <a:ext cx="168301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$1,054,907.88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8FE53CA-D4A9-8F93-3D8F-C2943EA6B29F}"/>
                </a:ext>
              </a:extLst>
            </p:cNvPr>
            <p:cNvSpPr/>
            <p:nvPr/>
          </p:nvSpPr>
          <p:spPr>
            <a:xfrm>
              <a:off x="4612902" y="3100952"/>
              <a:ext cx="1921124" cy="2667608"/>
            </a:xfrm>
            <a:prstGeom prst="rect">
              <a:avLst/>
            </a:prstGeom>
            <a:solidFill>
              <a:srgbClr val="EDB2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EB8D36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08546B3-E4B8-FFE9-D372-F1432A6E9086}"/>
                </a:ext>
              </a:extLst>
            </p:cNvPr>
            <p:cNvSpPr txBox="1"/>
            <p:nvPr/>
          </p:nvSpPr>
          <p:spPr>
            <a:xfrm>
              <a:off x="4612902" y="4584228"/>
              <a:ext cx="192112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Mandi saves </a:t>
              </a:r>
            </a:p>
            <a:p>
              <a:pPr algn="ctr"/>
              <a:r>
                <a:rPr lang="en-US" b="1" dirty="0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$200</a:t>
              </a:r>
              <a:r>
                <a:rPr lang="en-US" dirty="0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/mo.</a:t>
              </a:r>
            </a:p>
            <a:p>
              <a:pPr algn="ctr"/>
              <a:r>
                <a:rPr lang="en-US" dirty="0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Starting at age </a:t>
              </a:r>
              <a:r>
                <a:rPr lang="en-US" b="1" dirty="0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14A463-F2A6-C178-2628-D6D7CA76984E}"/>
                </a:ext>
              </a:extLst>
            </p:cNvPr>
            <p:cNvSpPr txBox="1"/>
            <p:nvPr/>
          </p:nvSpPr>
          <p:spPr>
            <a:xfrm>
              <a:off x="3300369" y="5881005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3E3E3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DFCFB85-4F4A-A9BD-F582-3EDE568B4D4C}"/>
                </a:ext>
              </a:extLst>
            </p:cNvPr>
            <p:cNvSpPr txBox="1"/>
            <p:nvPr/>
          </p:nvSpPr>
          <p:spPr>
            <a:xfrm>
              <a:off x="5352331" y="5881005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3E3E3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B4A31B0-0AD6-2644-B21F-E4C459CBF512}"/>
                </a:ext>
              </a:extLst>
            </p:cNvPr>
            <p:cNvSpPr txBox="1"/>
            <p:nvPr/>
          </p:nvSpPr>
          <p:spPr>
            <a:xfrm>
              <a:off x="6770679" y="5881005"/>
              <a:ext cx="16820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3E3E3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35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3389ED2-090C-1EF5-87FB-540D675099C1}"/>
                </a:ext>
              </a:extLst>
            </p:cNvPr>
            <p:cNvSpPr txBox="1"/>
            <p:nvPr/>
          </p:nvSpPr>
          <p:spPr>
            <a:xfrm>
              <a:off x="8473978" y="5881005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3E3E3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65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6D47524-BCD1-4636-CB92-8BE8E941E0A0}"/>
                </a:ext>
              </a:extLst>
            </p:cNvPr>
            <p:cNvSpPr/>
            <p:nvPr/>
          </p:nvSpPr>
          <p:spPr>
            <a:xfrm>
              <a:off x="6618278" y="4628259"/>
              <a:ext cx="1932677" cy="1151520"/>
            </a:xfrm>
            <a:prstGeom prst="rect">
              <a:avLst/>
            </a:prstGeom>
            <a:solidFill>
              <a:srgbClr val="2B60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3E5EE9B-E2DB-19DE-2D82-171234920B7B}"/>
                </a:ext>
              </a:extLst>
            </p:cNvPr>
            <p:cNvSpPr txBox="1"/>
            <p:nvPr/>
          </p:nvSpPr>
          <p:spPr>
            <a:xfrm>
              <a:off x="6770679" y="6154490"/>
              <a:ext cx="16820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STEVE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32E1C70-B250-8BDC-1B73-481C9044B6A3}"/>
                </a:ext>
              </a:extLst>
            </p:cNvPr>
            <p:cNvSpPr txBox="1"/>
            <p:nvPr/>
          </p:nvSpPr>
          <p:spPr>
            <a:xfrm>
              <a:off x="6562463" y="4907062"/>
              <a:ext cx="204430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Steve saves </a:t>
              </a:r>
              <a:b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$200</a:t>
              </a: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/mo.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Starting at age </a:t>
              </a: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35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48A5F0D-0362-2E0F-31D5-0A1D3DC541A5}"/>
                </a:ext>
              </a:extLst>
            </p:cNvPr>
            <p:cNvSpPr/>
            <p:nvPr/>
          </p:nvSpPr>
          <p:spPr>
            <a:xfrm>
              <a:off x="6746072" y="4614315"/>
              <a:ext cx="167708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$298,072.00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8917328-D953-88AA-3F88-AA15E3AE91F6}"/>
                </a:ext>
              </a:extLst>
            </p:cNvPr>
            <p:cNvSpPr/>
            <p:nvPr/>
          </p:nvSpPr>
          <p:spPr>
            <a:xfrm>
              <a:off x="4675723" y="3190998"/>
              <a:ext cx="168775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$698,201.57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31D1B68-47C9-AC84-1A4D-3B85EFEC3CFD}"/>
                </a:ext>
              </a:extLst>
            </p:cNvPr>
            <p:cNvSpPr txBox="1"/>
            <p:nvPr/>
          </p:nvSpPr>
          <p:spPr>
            <a:xfrm>
              <a:off x="5929847" y="1915397"/>
              <a:ext cx="27176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407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Estimated totals with 8% rate of return and Retirement age of 65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31779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42C31-3B7D-64D1-879D-E160DFB66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826" y="567558"/>
            <a:ext cx="6204249" cy="644157"/>
          </a:xfrm>
        </p:spPr>
        <p:txBody>
          <a:bodyPr/>
          <a:lstStyle/>
          <a:p>
            <a:r>
              <a:rPr lang="en-US" dirty="0"/>
              <a:t>Types of Investments</a:t>
            </a:r>
          </a:p>
        </p:txBody>
      </p:sp>
      <p:grpSp>
        <p:nvGrpSpPr>
          <p:cNvPr id="5" name="Group 4" descr="Types of Investment graphic.">
            <a:extLst>
              <a:ext uri="{FF2B5EF4-FFF2-40B4-BE49-F238E27FC236}">
                <a16:creationId xmlns:a16="http://schemas.microsoft.com/office/drawing/2014/main" id="{742E248C-2AA6-82A5-AF49-E64299B1B03B}"/>
              </a:ext>
            </a:extLst>
          </p:cNvPr>
          <p:cNvGrpSpPr/>
          <p:nvPr/>
        </p:nvGrpSpPr>
        <p:grpSpPr>
          <a:xfrm>
            <a:off x="483650" y="1646656"/>
            <a:ext cx="8434908" cy="3747771"/>
            <a:chOff x="483650" y="2087529"/>
            <a:chExt cx="8434908" cy="374777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BE5A7B5-3CFE-A52C-7B52-EEEDFEDB7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4522" y="2989546"/>
              <a:ext cx="7722755" cy="4572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40E3E06-3CF9-145F-31FE-919F479CBA43}"/>
                </a:ext>
              </a:extLst>
            </p:cNvPr>
            <p:cNvSpPr txBox="1"/>
            <p:nvPr/>
          </p:nvSpPr>
          <p:spPr>
            <a:xfrm>
              <a:off x="774522" y="2099227"/>
              <a:ext cx="2698992" cy="61536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1333" b="1" cap="all" dirty="0">
                  <a:solidFill>
                    <a:srgbClr val="1B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Lower risk</a:t>
              </a:r>
            </a:p>
            <a:p>
              <a:r>
                <a:rPr lang="en-US" sz="1333" b="1" cap="all" dirty="0">
                  <a:solidFill>
                    <a:srgbClr val="1B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Lower return</a:t>
              </a:r>
            </a:p>
            <a:p>
              <a:r>
                <a:rPr lang="en-US" sz="1333" b="1" cap="all" dirty="0">
                  <a:solidFill>
                    <a:srgbClr val="1B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Shorter time frame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73A3D27-EE27-8A4A-B33E-FAD776792D9F}"/>
                </a:ext>
              </a:extLst>
            </p:cNvPr>
            <p:cNvSpPr txBox="1"/>
            <p:nvPr/>
          </p:nvSpPr>
          <p:spPr>
            <a:xfrm>
              <a:off x="5798285" y="2087529"/>
              <a:ext cx="2698992" cy="61536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en-US" sz="1333" b="1" cap="all" dirty="0">
                  <a:solidFill>
                    <a:srgbClr val="1B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higher risk</a:t>
              </a:r>
            </a:p>
            <a:p>
              <a:pPr algn="r"/>
              <a:r>
                <a:rPr lang="en-US" sz="1333" b="1" cap="all" dirty="0">
                  <a:solidFill>
                    <a:srgbClr val="1B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Potentially higher return</a:t>
              </a:r>
            </a:p>
            <a:p>
              <a:pPr algn="r"/>
              <a:r>
                <a:rPr lang="en-US" sz="1333" b="1" cap="all" dirty="0">
                  <a:solidFill>
                    <a:srgbClr val="1B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Longer time frame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2D6659B-67AE-7958-7E51-FD4B8A438793}"/>
                </a:ext>
              </a:extLst>
            </p:cNvPr>
            <p:cNvSpPr/>
            <p:nvPr/>
          </p:nvSpPr>
          <p:spPr>
            <a:xfrm>
              <a:off x="1218074" y="2740018"/>
              <a:ext cx="956256" cy="956256"/>
            </a:xfrm>
            <a:prstGeom prst="ellipse">
              <a:avLst/>
            </a:prstGeom>
            <a:solidFill>
              <a:srgbClr val="1B38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4FE44D08-A083-3FA2-E815-27E4CAD23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9166" y="2947153"/>
              <a:ext cx="426028" cy="457201"/>
            </a:xfrm>
            <a:prstGeom prst="rect">
              <a:avLst/>
            </a:prstGeom>
          </p:spPr>
        </p:pic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40F699F5-D186-8268-DE5F-223C3A0903BD}"/>
                </a:ext>
              </a:extLst>
            </p:cNvPr>
            <p:cNvSpPr/>
            <p:nvPr/>
          </p:nvSpPr>
          <p:spPr>
            <a:xfrm>
              <a:off x="4157764" y="2740018"/>
              <a:ext cx="956256" cy="956256"/>
            </a:xfrm>
            <a:prstGeom prst="ellipse">
              <a:avLst/>
            </a:prstGeom>
            <a:solidFill>
              <a:srgbClr val="1B38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0A52D24-3F03-DB7B-AB5A-792C5A3EFF80}"/>
                </a:ext>
              </a:extLst>
            </p:cNvPr>
            <p:cNvSpPr/>
            <p:nvPr/>
          </p:nvSpPr>
          <p:spPr>
            <a:xfrm>
              <a:off x="7090934" y="2740018"/>
              <a:ext cx="956256" cy="956256"/>
            </a:xfrm>
            <a:prstGeom prst="ellipse">
              <a:avLst/>
            </a:prstGeom>
            <a:solidFill>
              <a:srgbClr val="1B38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32106FC5-DF27-E6BE-D1D5-B02DC3765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86388" y="2964876"/>
              <a:ext cx="492486" cy="513898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977D1974-BBD7-A73C-5D6C-1B3E233C9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83312" y="2906331"/>
              <a:ext cx="571500" cy="54610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C3F6674-5135-A689-6C0B-16660DD0058A}"/>
                </a:ext>
              </a:extLst>
            </p:cNvPr>
            <p:cNvSpPr txBox="1"/>
            <p:nvPr/>
          </p:nvSpPr>
          <p:spPr>
            <a:xfrm>
              <a:off x="483650" y="3793460"/>
              <a:ext cx="2477179" cy="176477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Aft>
                  <a:spcPts val="400"/>
                </a:spcAft>
              </a:pPr>
              <a:r>
                <a:rPr lang="en-US" sz="2133" b="1" dirty="0">
                  <a:solidFill>
                    <a:srgbClr val="1B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CASH</a:t>
              </a:r>
            </a:p>
            <a:p>
              <a:pPr algn="ctr">
                <a:spcAft>
                  <a:spcPts val="400"/>
                </a:spcAft>
              </a:pPr>
              <a:r>
                <a:rPr lang="en-US" b="1" i="1" dirty="0">
                  <a:solidFill>
                    <a:srgbClr val="EDB2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Security</a:t>
              </a:r>
            </a:p>
            <a:p>
              <a:pPr algn="ctr">
                <a:spcAft>
                  <a:spcPts val="400"/>
                </a:spcAft>
                <a:buClr>
                  <a:schemeClr val="accent3"/>
                </a:buClr>
                <a:buSzPct val="76000"/>
              </a:pPr>
              <a:r>
                <a:rPr lang="en-US" sz="1467" u="sng" dirty="0">
                  <a:solidFill>
                    <a:srgbClr val="1B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Examples: </a:t>
              </a:r>
            </a:p>
            <a:p>
              <a:pPr algn="ctr">
                <a:spcAft>
                  <a:spcPts val="400"/>
                </a:spcAft>
                <a:buClr>
                  <a:schemeClr val="accent3"/>
                </a:buClr>
                <a:buSzPct val="76000"/>
              </a:pPr>
              <a:r>
                <a:rPr lang="en-US" sz="1467" dirty="0">
                  <a:solidFill>
                    <a:srgbClr val="1B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Certificates of Deposit</a:t>
              </a:r>
            </a:p>
            <a:p>
              <a:pPr algn="ctr">
                <a:spcAft>
                  <a:spcPts val="400"/>
                </a:spcAft>
                <a:buClr>
                  <a:schemeClr val="accent3"/>
                </a:buClr>
                <a:buSzPct val="76000"/>
              </a:pPr>
              <a:r>
                <a:rPr lang="en-US" sz="1467" dirty="0">
                  <a:solidFill>
                    <a:srgbClr val="1B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Money Market Account</a:t>
              </a:r>
            </a:p>
            <a:p>
              <a:pPr algn="ctr">
                <a:spcAft>
                  <a:spcPts val="400"/>
                </a:spcAft>
                <a:buClr>
                  <a:schemeClr val="accent3"/>
                </a:buClr>
                <a:buSzPct val="76000"/>
              </a:pPr>
              <a:r>
                <a:rPr lang="en-US" sz="1467" dirty="0">
                  <a:solidFill>
                    <a:srgbClr val="1B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Savings Account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155F03B-6140-6CA0-F9DB-81B82A9AC562}"/>
                </a:ext>
              </a:extLst>
            </p:cNvPr>
            <p:cNvSpPr txBox="1"/>
            <p:nvPr/>
          </p:nvSpPr>
          <p:spPr>
            <a:xfrm>
              <a:off x="3140715" y="3793459"/>
              <a:ext cx="2983831" cy="204184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Aft>
                  <a:spcPts val="400"/>
                </a:spcAft>
              </a:pPr>
              <a:r>
                <a:rPr lang="en-US" sz="2133" b="1" dirty="0">
                  <a:solidFill>
                    <a:srgbClr val="1B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BONDS</a:t>
              </a:r>
            </a:p>
            <a:p>
              <a:pPr algn="ctr">
                <a:spcAft>
                  <a:spcPts val="400"/>
                </a:spcAft>
              </a:pPr>
              <a:r>
                <a:rPr lang="en-US" b="1" i="1" dirty="0">
                  <a:solidFill>
                    <a:srgbClr val="EDB2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Lending   </a:t>
              </a:r>
            </a:p>
            <a:p>
              <a:pPr algn="ctr">
                <a:spcAft>
                  <a:spcPts val="400"/>
                </a:spcAft>
              </a:pPr>
              <a:r>
                <a:rPr lang="en-US" sz="1467" u="sng" dirty="0">
                  <a:solidFill>
                    <a:srgbClr val="1B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Examples: </a:t>
              </a:r>
            </a:p>
            <a:p>
              <a:pPr algn="ctr">
                <a:spcAft>
                  <a:spcPts val="400"/>
                </a:spcAft>
              </a:pPr>
              <a:r>
                <a:rPr lang="en-US" sz="1467" dirty="0">
                  <a:solidFill>
                    <a:srgbClr val="1B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U.S. Government</a:t>
              </a:r>
            </a:p>
            <a:p>
              <a:pPr algn="ctr">
                <a:spcAft>
                  <a:spcPts val="400"/>
                </a:spcAft>
                <a:buClr>
                  <a:schemeClr val="accent3"/>
                </a:buClr>
                <a:buSzPct val="76000"/>
              </a:pPr>
              <a:r>
                <a:rPr lang="en-US" sz="1467" dirty="0">
                  <a:solidFill>
                    <a:srgbClr val="1B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U.S. Corporate</a:t>
              </a:r>
            </a:p>
            <a:p>
              <a:pPr algn="ctr">
                <a:spcAft>
                  <a:spcPts val="400"/>
                </a:spcAft>
                <a:buClr>
                  <a:schemeClr val="accent3"/>
                </a:buClr>
                <a:buSzPct val="76000"/>
              </a:pPr>
              <a:r>
                <a:rPr lang="en-US" sz="1467" dirty="0">
                  <a:solidFill>
                    <a:srgbClr val="1B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Municipal</a:t>
              </a:r>
            </a:p>
            <a:p>
              <a:pPr algn="ctr">
                <a:spcAft>
                  <a:spcPts val="400"/>
                </a:spcAft>
                <a:buClr>
                  <a:schemeClr val="accent3"/>
                </a:buClr>
                <a:buSzPct val="76000"/>
              </a:pPr>
              <a:r>
                <a:rPr lang="en-US" sz="1467" dirty="0">
                  <a:solidFill>
                    <a:srgbClr val="1B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Foreign Government / Corporations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5641236-1F3F-1318-42F7-CD23AFCAEBC1}"/>
                </a:ext>
              </a:extLst>
            </p:cNvPr>
            <p:cNvSpPr txBox="1"/>
            <p:nvPr/>
          </p:nvSpPr>
          <p:spPr>
            <a:xfrm>
              <a:off x="6219566" y="3793459"/>
              <a:ext cx="2698992" cy="204184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Aft>
                  <a:spcPts val="400"/>
                </a:spcAft>
              </a:pPr>
              <a:r>
                <a:rPr lang="en-US" sz="2133" b="1" dirty="0">
                  <a:solidFill>
                    <a:srgbClr val="1B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STOCKS</a:t>
              </a:r>
            </a:p>
            <a:p>
              <a:pPr algn="ctr">
                <a:spcAft>
                  <a:spcPts val="400"/>
                </a:spcAft>
              </a:pPr>
              <a:r>
                <a:rPr lang="en-US" b="1" i="1" dirty="0">
                  <a:solidFill>
                    <a:srgbClr val="EDB2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Ownership</a:t>
              </a:r>
            </a:p>
            <a:p>
              <a:pPr algn="ctr">
                <a:spcAft>
                  <a:spcPts val="400"/>
                </a:spcAft>
                <a:buClr>
                  <a:schemeClr val="accent3"/>
                </a:buClr>
                <a:buSzPct val="76000"/>
              </a:pPr>
              <a:r>
                <a:rPr lang="en-US" sz="1467" u="sng" dirty="0">
                  <a:solidFill>
                    <a:srgbClr val="1B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Examples: </a:t>
              </a:r>
            </a:p>
            <a:p>
              <a:pPr algn="ctr">
                <a:spcAft>
                  <a:spcPts val="400"/>
                </a:spcAft>
                <a:buClr>
                  <a:schemeClr val="accent3"/>
                </a:buClr>
                <a:buSzPct val="76000"/>
              </a:pPr>
              <a:r>
                <a:rPr lang="en-US" sz="1467" dirty="0">
                  <a:solidFill>
                    <a:srgbClr val="1B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Small / Med / Large Co. Stocks</a:t>
              </a:r>
            </a:p>
            <a:p>
              <a:pPr algn="ctr">
                <a:spcAft>
                  <a:spcPts val="400"/>
                </a:spcAft>
                <a:buClr>
                  <a:schemeClr val="accent3"/>
                </a:buClr>
                <a:buSzPct val="76000"/>
              </a:pPr>
              <a:r>
                <a:rPr lang="en-US" sz="1467" dirty="0">
                  <a:solidFill>
                    <a:srgbClr val="1B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U.S. / Foreign Stocks</a:t>
              </a:r>
            </a:p>
            <a:p>
              <a:pPr algn="ctr">
                <a:spcAft>
                  <a:spcPts val="400"/>
                </a:spcAft>
                <a:buClr>
                  <a:schemeClr val="accent3"/>
                </a:buClr>
                <a:buSzPct val="76000"/>
              </a:pPr>
              <a:r>
                <a:rPr lang="en-US" sz="1467" dirty="0">
                  <a:solidFill>
                    <a:srgbClr val="1B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ETFs / Index Funds</a:t>
              </a:r>
            </a:p>
            <a:p>
              <a:pPr algn="ctr">
                <a:spcAft>
                  <a:spcPts val="400"/>
                </a:spcAft>
                <a:buClr>
                  <a:schemeClr val="accent3"/>
                </a:buClr>
                <a:buSzPct val="76000"/>
              </a:pPr>
              <a:r>
                <a:rPr lang="en-US" sz="1467" dirty="0">
                  <a:solidFill>
                    <a:srgbClr val="1B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REITs</a:t>
              </a:r>
            </a:p>
          </p:txBody>
        </p:sp>
      </p:grpSp>
      <p:sp>
        <p:nvSpPr>
          <p:cNvPr id="48" name="Rectangle 1">
            <a:extLst>
              <a:ext uri="{FF2B5EF4-FFF2-40B4-BE49-F238E27FC236}">
                <a16:creationId xmlns:a16="http://schemas.microsoft.com/office/drawing/2014/main" id="{679D466A-1871-0093-43BA-EAE19120EE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639" y="5697692"/>
            <a:ext cx="84807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This is simply an illustration of the general relationship between various asset classes.</a:t>
            </a:r>
            <a:b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</a:br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Some investments will not align with this model.</a:t>
            </a:r>
            <a:endParaRPr lang="en-US" sz="1200" i="1" dirty="0">
              <a:solidFill>
                <a:srgbClr val="1B38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Paper with hand icon indicating additional resource.">
            <a:extLst>
              <a:ext uri="{FF2B5EF4-FFF2-40B4-BE49-F238E27FC236}">
                <a16:creationId xmlns:a16="http://schemas.microsoft.com/office/drawing/2014/main" id="{2E1D1ED4-0E4D-0650-96AF-51A886E6F66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A00910-BDD5-915E-5A73-33023F3220B9}"/>
              </a:ext>
            </a:extLst>
          </p:cNvPr>
          <p:cNvSpPr txBox="1"/>
          <p:nvPr/>
        </p:nvSpPr>
        <p:spPr>
          <a:xfrm>
            <a:off x="808601" y="6414560"/>
            <a:ext cx="5727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Basic Investing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Handout Available</a:t>
            </a:r>
          </a:p>
        </p:txBody>
      </p:sp>
    </p:spTree>
    <p:extLst>
      <p:ext uri="{BB962C8B-B14F-4D97-AF65-F5344CB8AC3E}">
        <p14:creationId xmlns:p14="http://schemas.microsoft.com/office/powerpoint/2010/main" val="25106581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42C31-3B7D-64D1-879D-E160DFB66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826" y="567558"/>
            <a:ext cx="6204249" cy="644157"/>
          </a:xfrm>
        </p:spPr>
        <p:txBody>
          <a:bodyPr/>
          <a:lstStyle/>
          <a:p>
            <a:r>
              <a:rPr lang="en-US" dirty="0"/>
              <a:t>Understanding Your TSP</a:t>
            </a:r>
          </a:p>
        </p:txBody>
      </p:sp>
      <p:pic>
        <p:nvPicPr>
          <p:cNvPr id="3" name="Picture 2" descr="Paper with hand icon indicating additional resource.">
            <a:extLst>
              <a:ext uri="{FF2B5EF4-FFF2-40B4-BE49-F238E27FC236}">
                <a16:creationId xmlns:a16="http://schemas.microsoft.com/office/drawing/2014/main" id="{2E1D1ED4-0E4D-0650-96AF-51A886E6F6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A00910-BDD5-915E-5A73-33023F3220B9}"/>
              </a:ext>
            </a:extLst>
          </p:cNvPr>
          <p:cNvSpPr txBox="1"/>
          <p:nvPr/>
        </p:nvSpPr>
        <p:spPr>
          <a:xfrm>
            <a:off x="808601" y="6414560"/>
            <a:ext cx="5727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Thrift Savings Plan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Handout Available</a:t>
            </a:r>
          </a:p>
        </p:txBody>
      </p:sp>
      <p:grpSp>
        <p:nvGrpSpPr>
          <p:cNvPr id="8" name="Group 7" descr="Traditional vs. Roth graphic.">
            <a:extLst>
              <a:ext uri="{FF2B5EF4-FFF2-40B4-BE49-F238E27FC236}">
                <a16:creationId xmlns:a16="http://schemas.microsoft.com/office/drawing/2014/main" id="{330DAE7D-23DB-943B-3931-280850068621}"/>
              </a:ext>
            </a:extLst>
          </p:cNvPr>
          <p:cNvGrpSpPr/>
          <p:nvPr/>
        </p:nvGrpSpPr>
        <p:grpSpPr>
          <a:xfrm>
            <a:off x="1496281" y="2380176"/>
            <a:ext cx="6331199" cy="3111624"/>
            <a:chOff x="1496281" y="2380176"/>
            <a:chExt cx="6331199" cy="3111624"/>
          </a:xfrm>
        </p:grpSpPr>
        <p:sp>
          <p:nvSpPr>
            <p:cNvPr id="9" name="Pie 8">
              <a:extLst>
                <a:ext uri="{FF2B5EF4-FFF2-40B4-BE49-F238E27FC236}">
                  <a16:creationId xmlns:a16="http://schemas.microsoft.com/office/drawing/2014/main" id="{59A34DA9-A48E-C304-1895-8739395DE694}"/>
                </a:ext>
              </a:extLst>
            </p:cNvPr>
            <p:cNvSpPr/>
            <p:nvPr/>
          </p:nvSpPr>
          <p:spPr>
            <a:xfrm>
              <a:off x="1662064" y="2392718"/>
              <a:ext cx="2869865" cy="2924205"/>
            </a:xfrm>
            <a:prstGeom prst="pie">
              <a:avLst>
                <a:gd name="adj1" fmla="val 0"/>
                <a:gd name="adj2" fmla="val 10804638"/>
              </a:avLst>
            </a:prstGeom>
            <a:solidFill>
              <a:srgbClr val="2B60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Pie 9">
              <a:extLst>
                <a:ext uri="{FF2B5EF4-FFF2-40B4-BE49-F238E27FC236}">
                  <a16:creationId xmlns:a16="http://schemas.microsoft.com/office/drawing/2014/main" id="{276601B4-3EB5-0DF7-7B30-871887D13D9E}"/>
                </a:ext>
              </a:extLst>
            </p:cNvPr>
            <p:cNvSpPr/>
            <p:nvPr/>
          </p:nvSpPr>
          <p:spPr>
            <a:xfrm rot="10800000">
              <a:off x="1662065" y="2386447"/>
              <a:ext cx="2869864" cy="2936052"/>
            </a:xfrm>
            <a:prstGeom prst="pie">
              <a:avLst>
                <a:gd name="adj1" fmla="val 0"/>
                <a:gd name="adj2" fmla="val 10804638"/>
              </a:avLst>
            </a:prstGeom>
            <a:solidFill>
              <a:srgbClr val="EDB2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F949729-F215-350E-B406-0237A3F94950}"/>
                </a:ext>
              </a:extLst>
            </p:cNvPr>
            <p:cNvSpPr/>
            <p:nvPr/>
          </p:nvSpPr>
          <p:spPr>
            <a:xfrm>
              <a:off x="2050691" y="2815865"/>
              <a:ext cx="2092609" cy="2077216"/>
            </a:xfrm>
            <a:prstGeom prst="ellipse">
              <a:avLst/>
            </a:prstGeom>
            <a:solidFill>
              <a:srgbClr val="033A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AF680A3-751E-3101-8C80-488E03EFE636}"/>
                </a:ext>
              </a:extLst>
            </p:cNvPr>
            <p:cNvSpPr/>
            <p:nvPr/>
          </p:nvSpPr>
          <p:spPr>
            <a:xfrm>
              <a:off x="1987536" y="2593719"/>
              <a:ext cx="2218918" cy="2172581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Up">
                <a:avLst/>
              </a:prstTxWarp>
            </a:bodyPr>
            <a:lstStyle/>
            <a:p>
              <a:pPr algn="ctr"/>
              <a:r>
                <a:rPr lang="en-US" sz="2000" b="1" dirty="0">
                  <a:latin typeface="Arial" charset="0"/>
                  <a:ea typeface="Arial" charset="0"/>
                  <a:cs typeface="Arial" charset="0"/>
                </a:rPr>
                <a:t>Taxes deferred</a:t>
              </a:r>
            </a:p>
            <a:p>
              <a:pPr algn="ctr"/>
              <a:endParaRPr lang="en-US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D046CDF-E555-9160-C5E6-25B888D2D8E2}"/>
                </a:ext>
              </a:extLst>
            </p:cNvPr>
            <p:cNvSpPr/>
            <p:nvPr/>
          </p:nvSpPr>
          <p:spPr>
            <a:xfrm>
              <a:off x="1496281" y="2971912"/>
              <a:ext cx="3176414" cy="251988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Down">
                <a:avLst>
                  <a:gd name="adj" fmla="val 36381"/>
                </a:avLst>
              </a:prstTxWarp>
              <a:noAutofit/>
            </a:bodyPr>
            <a:lstStyle/>
            <a:p>
              <a:pPr algn="ctr"/>
              <a:r>
                <a:rPr lang="en-US" sz="2000" b="1" dirty="0">
                  <a:latin typeface="Arial" charset="0"/>
                  <a:ea typeface="Arial" charset="0"/>
                  <a:cs typeface="Arial" charset="0"/>
                </a:rPr>
                <a:t>Taxable when withdrawn</a:t>
              </a:r>
            </a:p>
            <a:p>
              <a:pPr algn="ctr"/>
              <a:endParaRPr lang="en-US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70B591E-A29B-5EFF-A74B-E674BC8B5971}"/>
                </a:ext>
              </a:extLst>
            </p:cNvPr>
            <p:cNvSpPr txBox="1"/>
            <p:nvPr/>
          </p:nvSpPr>
          <p:spPr>
            <a:xfrm>
              <a:off x="2163451" y="3581720"/>
              <a:ext cx="184702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 dirty="0">
                  <a:solidFill>
                    <a:schemeClr val="bg1"/>
                  </a:solidFill>
                  <a:latin typeface="Arial" panose="020B0604020202020204" pitchFamily="34" charset="0"/>
                  <a:ea typeface="Arial Hebrew" charset="-79"/>
                  <a:cs typeface="Arial" panose="020B0604020202020204" pitchFamily="34" charset="0"/>
                </a:rPr>
                <a:t>Traditional</a:t>
              </a:r>
            </a:p>
          </p:txBody>
        </p:sp>
        <p:sp>
          <p:nvSpPr>
            <p:cNvPr id="15" name="Pie 14">
              <a:extLst>
                <a:ext uri="{FF2B5EF4-FFF2-40B4-BE49-F238E27FC236}">
                  <a16:creationId xmlns:a16="http://schemas.microsoft.com/office/drawing/2014/main" id="{FC0154C3-1479-7847-7470-26B13F895F01}"/>
                </a:ext>
              </a:extLst>
            </p:cNvPr>
            <p:cNvSpPr/>
            <p:nvPr/>
          </p:nvSpPr>
          <p:spPr>
            <a:xfrm>
              <a:off x="4763981" y="2386447"/>
              <a:ext cx="2869865" cy="2924205"/>
            </a:xfrm>
            <a:prstGeom prst="pie">
              <a:avLst>
                <a:gd name="adj1" fmla="val 0"/>
                <a:gd name="adj2" fmla="val 10804638"/>
              </a:avLst>
            </a:prstGeom>
            <a:solidFill>
              <a:srgbClr val="2B60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Pie 15">
              <a:extLst>
                <a:ext uri="{FF2B5EF4-FFF2-40B4-BE49-F238E27FC236}">
                  <a16:creationId xmlns:a16="http://schemas.microsoft.com/office/drawing/2014/main" id="{2F94A119-9089-1046-55BA-048888A4DED8}"/>
                </a:ext>
              </a:extLst>
            </p:cNvPr>
            <p:cNvSpPr/>
            <p:nvPr/>
          </p:nvSpPr>
          <p:spPr>
            <a:xfrm rot="10800000">
              <a:off x="4763982" y="2380176"/>
              <a:ext cx="2869864" cy="2936052"/>
            </a:xfrm>
            <a:prstGeom prst="pie">
              <a:avLst>
                <a:gd name="adj1" fmla="val 0"/>
                <a:gd name="adj2" fmla="val 10804638"/>
              </a:avLst>
            </a:prstGeom>
            <a:solidFill>
              <a:srgbClr val="EDB2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15F7990-E032-5F2F-54D7-4753DB0943D3}"/>
                </a:ext>
              </a:extLst>
            </p:cNvPr>
            <p:cNvSpPr/>
            <p:nvPr/>
          </p:nvSpPr>
          <p:spPr>
            <a:xfrm>
              <a:off x="5152608" y="2809594"/>
              <a:ext cx="2092609" cy="2077216"/>
            </a:xfrm>
            <a:prstGeom prst="ellipse">
              <a:avLst/>
            </a:prstGeom>
            <a:solidFill>
              <a:srgbClr val="033A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9EF76F2-A61D-8617-244C-2A54005EF55D}"/>
                </a:ext>
              </a:extLst>
            </p:cNvPr>
            <p:cNvSpPr/>
            <p:nvPr/>
          </p:nvSpPr>
          <p:spPr>
            <a:xfrm>
              <a:off x="4992256" y="2606781"/>
              <a:ext cx="2367746" cy="2172581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Up">
                <a:avLst>
                  <a:gd name="adj" fmla="val 10781013"/>
                </a:avLst>
              </a:prstTxWarp>
            </a:bodyPr>
            <a:lstStyle/>
            <a:p>
              <a:pPr algn="ctr"/>
              <a:r>
                <a:rPr lang="en-US" sz="2000" b="1" dirty="0">
                  <a:latin typeface="Arial" charset="0"/>
                  <a:ea typeface="Arial" charset="0"/>
                  <a:cs typeface="Arial" charset="0"/>
                </a:rPr>
                <a:t>Taxes paid up front</a:t>
              </a:r>
            </a:p>
            <a:p>
              <a:pPr algn="ctr"/>
              <a:endParaRPr lang="en-US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1E9A863-B592-E199-8F51-4F753ED165CA}"/>
                </a:ext>
              </a:extLst>
            </p:cNvPr>
            <p:cNvSpPr/>
            <p:nvPr/>
          </p:nvSpPr>
          <p:spPr>
            <a:xfrm>
              <a:off x="4559011" y="3024160"/>
              <a:ext cx="3268469" cy="242252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Down">
                <a:avLst>
                  <a:gd name="adj" fmla="val 36381"/>
                </a:avLst>
              </a:prstTxWarp>
              <a:noAutofit/>
            </a:bodyPr>
            <a:lstStyle/>
            <a:p>
              <a:pPr algn="ctr"/>
              <a:r>
                <a:rPr lang="en-US" sz="2000" b="1" dirty="0">
                  <a:latin typeface="Arial" charset="0"/>
                  <a:ea typeface="Arial" charset="0"/>
                  <a:cs typeface="Arial" charset="0"/>
                </a:rPr>
                <a:t>Tax-free earnings when withdrawn</a:t>
              </a:r>
            </a:p>
            <a:p>
              <a:pPr algn="ctr"/>
              <a:endParaRPr lang="en-US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9329D75-1481-F785-9D4D-B1D35BD05244}"/>
                </a:ext>
              </a:extLst>
            </p:cNvPr>
            <p:cNvSpPr txBox="1"/>
            <p:nvPr/>
          </p:nvSpPr>
          <p:spPr>
            <a:xfrm>
              <a:off x="5265368" y="3575449"/>
              <a:ext cx="184702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 dirty="0">
                  <a:solidFill>
                    <a:schemeClr val="bg1"/>
                  </a:solidFill>
                  <a:latin typeface="Arial" panose="020B0604020202020204" pitchFamily="34" charset="0"/>
                  <a:ea typeface="Arial Hebrew" charset="-79"/>
                  <a:cs typeface="Arial" panose="020B0604020202020204" pitchFamily="34" charset="0"/>
                </a:rPr>
                <a:t>Roth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25883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B06EDCE-1B1F-316C-B3E3-B2BE22B4678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410977"/>
            <a:ext cx="6836724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TSP Investment Choices: Individual Funds</a:t>
            </a:r>
          </a:p>
        </p:txBody>
      </p:sp>
      <p:grpSp>
        <p:nvGrpSpPr>
          <p:cNvPr id="21" name="Group 20" descr="Individual funds graphic.">
            <a:extLst>
              <a:ext uri="{FF2B5EF4-FFF2-40B4-BE49-F238E27FC236}">
                <a16:creationId xmlns:a16="http://schemas.microsoft.com/office/drawing/2014/main" id="{57478B35-E8FC-D547-2731-772A5E579F8D}"/>
              </a:ext>
            </a:extLst>
          </p:cNvPr>
          <p:cNvGrpSpPr/>
          <p:nvPr/>
        </p:nvGrpSpPr>
        <p:grpSpPr>
          <a:xfrm>
            <a:off x="31859" y="1677449"/>
            <a:ext cx="9072531" cy="4477011"/>
            <a:chOff x="31859" y="1853293"/>
            <a:chExt cx="9072531" cy="447701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C21AE7A-163B-7954-C9CC-9166C260D1F0}"/>
                </a:ext>
              </a:extLst>
            </p:cNvPr>
            <p:cNvGrpSpPr/>
            <p:nvPr/>
          </p:nvGrpSpPr>
          <p:grpSpPr>
            <a:xfrm>
              <a:off x="31859" y="1853293"/>
              <a:ext cx="1783080" cy="3332092"/>
              <a:chOff x="50482" y="1870231"/>
              <a:chExt cx="1783080" cy="3332092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1A8B7676-3B07-654D-929B-B5EE51079CF5}"/>
                  </a:ext>
                </a:extLst>
              </p:cNvPr>
              <p:cNvSpPr/>
              <p:nvPr/>
            </p:nvSpPr>
            <p:spPr>
              <a:xfrm>
                <a:off x="50482" y="1870231"/>
                <a:ext cx="1783080" cy="822996"/>
              </a:xfrm>
              <a:prstGeom prst="rect">
                <a:avLst/>
              </a:prstGeom>
              <a:solidFill>
                <a:srgbClr val="EB8D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EB8D36"/>
                  </a:solidFill>
                </a:endParaRPr>
              </a:p>
            </p:txBody>
          </p:sp>
          <p:sp>
            <p:nvSpPr>
              <p:cNvPr id="36" name="Content Placeholder 16">
                <a:extLst>
                  <a:ext uri="{FF2B5EF4-FFF2-40B4-BE49-F238E27FC236}">
                    <a16:creationId xmlns:a16="http://schemas.microsoft.com/office/drawing/2014/main" id="{F55EE11A-5004-D9C3-8F35-04084317230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482" y="1873907"/>
                <a:ext cx="1783080" cy="332841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171442" indent="-171442" algn="l" defTabSz="685766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1800" b="1" i="0" kern="1200">
                    <a:solidFill>
                      <a:srgbClr val="004072"/>
                    </a:solidFill>
                    <a:latin typeface="Arial" pitchFamily="2" charset="0"/>
                    <a:ea typeface="+mn-ea"/>
                    <a:cs typeface="+mn-cs"/>
                  </a:defRPr>
                </a:lvl1pPr>
                <a:lvl2pPr marL="514325" indent="-171442" algn="l" defTabSz="685766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b="1" i="0" kern="1200">
                    <a:solidFill>
                      <a:srgbClr val="004072"/>
                    </a:solidFill>
                    <a:latin typeface="Arial" pitchFamily="2" charset="0"/>
                    <a:ea typeface="+mn-ea"/>
                    <a:cs typeface="+mn-cs"/>
                  </a:defRPr>
                </a:lvl2pPr>
                <a:lvl3pPr marL="857207" indent="-171442" algn="l" defTabSz="685766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b="1" i="0" kern="1200">
                    <a:solidFill>
                      <a:srgbClr val="004072"/>
                    </a:solidFill>
                    <a:latin typeface="Arial" pitchFamily="2" charset="0"/>
                    <a:ea typeface="+mn-ea"/>
                    <a:cs typeface="+mn-cs"/>
                  </a:defRPr>
                </a:lvl3pPr>
                <a:lvl4pPr marL="1200090" indent="-171442" algn="l" defTabSz="685766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200" b="1" i="0" kern="1200">
                    <a:solidFill>
                      <a:srgbClr val="004072"/>
                    </a:solidFill>
                    <a:latin typeface="Arial" pitchFamily="2" charset="0"/>
                    <a:ea typeface="+mn-ea"/>
                    <a:cs typeface="+mn-cs"/>
                  </a:defRPr>
                </a:lvl4pPr>
                <a:lvl5pPr marL="1542974" indent="-171442" algn="l" defTabSz="685766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200" b="1" i="0" kern="1200">
                    <a:solidFill>
                      <a:srgbClr val="004072"/>
                    </a:solidFill>
                    <a:latin typeface="Arial" pitchFamily="2" charset="0"/>
                    <a:ea typeface="+mn-ea"/>
                    <a:cs typeface="+mn-cs"/>
                  </a:defRPr>
                </a:lvl5pPr>
                <a:lvl6pPr marL="1885856" indent="-171442" algn="l" defTabSz="685766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739" indent="-171442" algn="l" defTabSz="685766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622" indent="-171442" algn="l" defTabSz="685766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505" indent="-171442" algn="l" defTabSz="685766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2700" indent="0" algn="ctr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tabLst>
                    <a:tab pos="240665" algn="l"/>
                    <a:tab pos="241300" algn="l"/>
                  </a:tabLst>
                </a:pPr>
                <a:r>
                  <a:rPr lang="en-US" sz="2500" spc="-5" dirty="0">
                    <a:solidFill>
                      <a:schemeClr val="bg1"/>
                    </a:solidFill>
                    <a:latin typeface="Arial"/>
                    <a:cs typeface="Arial"/>
                  </a:rPr>
                  <a:t>G FUND</a:t>
                </a:r>
              </a:p>
              <a:p>
                <a:pPr marL="12700" indent="0" algn="ctr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tabLst>
                    <a:tab pos="240665" algn="l"/>
                    <a:tab pos="241300" algn="l"/>
                  </a:tabLst>
                </a:pPr>
                <a:r>
                  <a:rPr lang="en-US" sz="1200" b="0" spc="-5" dirty="0">
                    <a:solidFill>
                      <a:schemeClr val="bg1"/>
                    </a:solidFill>
                    <a:latin typeface="Arial"/>
                    <a:cs typeface="Arial"/>
                  </a:rPr>
                  <a:t>Government Securities Investment Fund</a:t>
                </a:r>
              </a:p>
              <a:p>
                <a:pPr marL="1270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tabLst>
                    <a:tab pos="240665" algn="l"/>
                    <a:tab pos="241300" algn="l"/>
                  </a:tabLst>
                </a:pPr>
                <a:endParaRPr lang="en-US" sz="1200" spc="-5" dirty="0">
                  <a:solidFill>
                    <a:srgbClr val="00B0F0"/>
                  </a:solidFill>
                  <a:latin typeface="Arial"/>
                  <a:cs typeface="Arial"/>
                </a:endParaRPr>
              </a:p>
              <a:p>
                <a:pPr marL="1270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tabLst>
                    <a:tab pos="240665" algn="l"/>
                    <a:tab pos="241300" algn="l"/>
                  </a:tabLst>
                </a:pPr>
                <a:r>
                  <a:rPr lang="en-US" sz="1200" spc="-5" dirty="0">
                    <a:solidFill>
                      <a:srgbClr val="EB8D36"/>
                    </a:solidFill>
                    <a:latin typeface="Arial"/>
                    <a:cs typeface="Arial"/>
                  </a:rPr>
                  <a:t>What It Is: </a:t>
                </a:r>
                <a:r>
                  <a:rPr lang="en-US" sz="1200" b="0" spc="-5" dirty="0">
                    <a:solidFill>
                      <a:srgbClr val="004071"/>
                    </a:solidFill>
                    <a:latin typeface="Arial"/>
                    <a:cs typeface="Arial"/>
                  </a:rPr>
                  <a:t>Government securities that are specially issued to the TSP</a:t>
                </a:r>
              </a:p>
              <a:p>
                <a:pPr marL="1270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tabLst>
                    <a:tab pos="240665" algn="l"/>
                    <a:tab pos="241300" algn="l"/>
                  </a:tabLst>
                </a:pPr>
                <a:r>
                  <a:rPr lang="en-US" sz="1200" spc="-5" dirty="0">
                    <a:solidFill>
                      <a:srgbClr val="EB8D36"/>
                    </a:solidFill>
                    <a:latin typeface="Arial"/>
                    <a:cs typeface="Arial"/>
                  </a:rPr>
                  <a:t>Pros: </a:t>
                </a:r>
                <a:r>
                  <a:rPr lang="en-US" sz="1200" b="0" spc="-5" dirty="0">
                    <a:solidFill>
                      <a:srgbClr val="004071"/>
                    </a:solidFill>
                    <a:latin typeface="Arial"/>
                    <a:cs typeface="Arial"/>
                  </a:rPr>
                  <a:t>Does not lose money; has a consistent but relatively low investment return</a:t>
                </a:r>
              </a:p>
              <a:p>
                <a:pPr marL="1270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tabLst>
                    <a:tab pos="240665" algn="l"/>
                    <a:tab pos="241300" algn="l"/>
                  </a:tabLst>
                </a:pPr>
                <a:r>
                  <a:rPr lang="en-US" sz="1200" spc="-5" dirty="0">
                    <a:solidFill>
                      <a:srgbClr val="EB8D36"/>
                    </a:solidFill>
                    <a:latin typeface="Arial"/>
                    <a:cs typeface="Arial"/>
                  </a:rPr>
                  <a:t>Risks: </a:t>
                </a:r>
                <a:r>
                  <a:rPr lang="en-US" sz="1200" b="0" spc="-5" dirty="0">
                    <a:solidFill>
                      <a:srgbClr val="004071"/>
                    </a:solidFill>
                    <a:latin typeface="Arial"/>
                    <a:cs typeface="Arial"/>
                  </a:rPr>
                  <a:t>Your money may not grow to meet your retirement needs or outpace inflation.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93C0D57-64E9-1850-C3F3-C14F8A614C9D}"/>
                </a:ext>
              </a:extLst>
            </p:cNvPr>
            <p:cNvGrpSpPr/>
            <p:nvPr/>
          </p:nvGrpSpPr>
          <p:grpSpPr>
            <a:xfrm>
              <a:off x="1837736" y="1853293"/>
              <a:ext cx="1792508" cy="4111790"/>
              <a:chOff x="1938944" y="1862228"/>
              <a:chExt cx="1792508" cy="4111790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EDF3246F-76FE-DA33-E961-38B18D897C23}"/>
                  </a:ext>
                </a:extLst>
              </p:cNvPr>
              <p:cNvSpPr/>
              <p:nvPr/>
            </p:nvSpPr>
            <p:spPr>
              <a:xfrm>
                <a:off x="1948372" y="1862228"/>
                <a:ext cx="1783080" cy="822996"/>
              </a:xfrm>
              <a:prstGeom prst="rect">
                <a:avLst/>
              </a:prstGeom>
              <a:solidFill>
                <a:srgbClr val="AB344A"/>
              </a:solidFill>
              <a:ln>
                <a:solidFill>
                  <a:srgbClr val="AB344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B0F0"/>
                  </a:solidFill>
                </a:endParaRPr>
              </a:p>
            </p:txBody>
          </p:sp>
          <p:sp>
            <p:nvSpPr>
              <p:cNvPr id="34" name="Content Placeholder 16">
                <a:extLst>
                  <a:ext uri="{FF2B5EF4-FFF2-40B4-BE49-F238E27FC236}">
                    <a16:creationId xmlns:a16="http://schemas.microsoft.com/office/drawing/2014/main" id="{0AF6116C-C378-F04F-BF4B-C9640A3A7B2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38944" y="1870231"/>
                <a:ext cx="1782003" cy="410378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171442" indent="-171442" algn="l" defTabSz="685766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1800" b="1" i="0" kern="1200">
                    <a:solidFill>
                      <a:srgbClr val="004072"/>
                    </a:solidFill>
                    <a:latin typeface="Arial" pitchFamily="2" charset="0"/>
                    <a:ea typeface="+mn-ea"/>
                    <a:cs typeface="+mn-cs"/>
                  </a:defRPr>
                </a:lvl1pPr>
                <a:lvl2pPr marL="514325" indent="-171442" algn="l" defTabSz="685766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b="1" i="0" kern="1200">
                    <a:solidFill>
                      <a:srgbClr val="004072"/>
                    </a:solidFill>
                    <a:latin typeface="Arial" pitchFamily="2" charset="0"/>
                    <a:ea typeface="+mn-ea"/>
                    <a:cs typeface="+mn-cs"/>
                  </a:defRPr>
                </a:lvl2pPr>
                <a:lvl3pPr marL="857207" indent="-171442" algn="l" defTabSz="685766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b="1" i="0" kern="1200">
                    <a:solidFill>
                      <a:srgbClr val="004072"/>
                    </a:solidFill>
                    <a:latin typeface="Arial" pitchFamily="2" charset="0"/>
                    <a:ea typeface="+mn-ea"/>
                    <a:cs typeface="+mn-cs"/>
                  </a:defRPr>
                </a:lvl3pPr>
                <a:lvl4pPr marL="1200090" indent="-171442" algn="l" defTabSz="685766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200" b="1" i="0" kern="1200">
                    <a:solidFill>
                      <a:srgbClr val="004072"/>
                    </a:solidFill>
                    <a:latin typeface="Arial" pitchFamily="2" charset="0"/>
                    <a:ea typeface="+mn-ea"/>
                    <a:cs typeface="+mn-cs"/>
                  </a:defRPr>
                </a:lvl4pPr>
                <a:lvl5pPr marL="1542974" indent="-171442" algn="l" defTabSz="685766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200" b="1" i="0" kern="1200">
                    <a:solidFill>
                      <a:srgbClr val="004072"/>
                    </a:solidFill>
                    <a:latin typeface="Arial" pitchFamily="2" charset="0"/>
                    <a:ea typeface="+mn-ea"/>
                    <a:cs typeface="+mn-cs"/>
                  </a:defRPr>
                </a:lvl5pPr>
                <a:lvl6pPr marL="1885856" indent="-171442" algn="l" defTabSz="685766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739" indent="-171442" algn="l" defTabSz="685766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622" indent="-171442" algn="l" defTabSz="685766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505" indent="-171442" algn="l" defTabSz="685766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2700" indent="0" algn="ctr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tabLst>
                    <a:tab pos="240665" algn="l"/>
                    <a:tab pos="241300" algn="l"/>
                  </a:tabLst>
                </a:pPr>
                <a:r>
                  <a:rPr lang="en-US" sz="2500" spc="-5" dirty="0">
                    <a:solidFill>
                      <a:schemeClr val="bg1"/>
                    </a:solidFill>
                    <a:latin typeface="Arial"/>
                    <a:cs typeface="Arial"/>
                  </a:rPr>
                  <a:t>F FUND</a:t>
                </a:r>
              </a:p>
              <a:p>
                <a:pPr marL="12700" indent="0" algn="ctr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tabLst>
                    <a:tab pos="240665" algn="l"/>
                    <a:tab pos="241300" algn="l"/>
                  </a:tabLst>
                </a:pPr>
                <a:r>
                  <a:rPr lang="en-US" sz="1200" b="0" spc="-5" dirty="0">
                    <a:solidFill>
                      <a:schemeClr val="bg1"/>
                    </a:solidFill>
                    <a:latin typeface="Arial"/>
                    <a:cs typeface="Arial"/>
                  </a:rPr>
                  <a:t>Fixed Income Index Investment Fund</a:t>
                </a:r>
              </a:p>
              <a:p>
                <a:pPr marL="1270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tabLst>
                    <a:tab pos="240665" algn="l"/>
                    <a:tab pos="241300" algn="l"/>
                  </a:tabLst>
                </a:pPr>
                <a:endParaRPr lang="en-US" sz="1200" spc="-5" dirty="0">
                  <a:solidFill>
                    <a:srgbClr val="00B0F0"/>
                  </a:solidFill>
                  <a:latin typeface="Arial"/>
                  <a:cs typeface="Arial"/>
                </a:endParaRPr>
              </a:p>
              <a:p>
                <a:pPr marL="1270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tabLst>
                    <a:tab pos="240665" algn="l"/>
                    <a:tab pos="241300" algn="l"/>
                  </a:tabLst>
                </a:pPr>
                <a:r>
                  <a:rPr lang="en-US" sz="1200" spc="-5" dirty="0">
                    <a:solidFill>
                      <a:srgbClr val="AB344A"/>
                    </a:solidFill>
                    <a:latin typeface="Arial"/>
                    <a:cs typeface="Arial"/>
                  </a:rPr>
                  <a:t>What It Is: </a:t>
                </a:r>
                <a:r>
                  <a:rPr lang="en-US" sz="1200" b="0" spc="-5" dirty="0">
                    <a:solidFill>
                      <a:srgbClr val="004071"/>
                    </a:solidFill>
                    <a:latin typeface="Arial"/>
                    <a:cs typeface="Arial"/>
                  </a:rPr>
                  <a:t>Government, corporate, and asset-backed bonds</a:t>
                </a:r>
              </a:p>
              <a:p>
                <a:pPr marL="1270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tabLst>
                    <a:tab pos="240665" algn="l"/>
                    <a:tab pos="241300" algn="l"/>
                  </a:tabLst>
                </a:pPr>
                <a:r>
                  <a:rPr lang="en-US" sz="1200" spc="-5" dirty="0">
                    <a:solidFill>
                      <a:srgbClr val="AB344A"/>
                    </a:solidFill>
                    <a:latin typeface="Arial"/>
                    <a:cs typeface="Arial"/>
                  </a:rPr>
                  <a:t>Pros: </a:t>
                </a:r>
                <a:r>
                  <a:rPr lang="en-US" sz="1200" b="0" spc="-5" dirty="0">
                    <a:solidFill>
                      <a:srgbClr val="004071"/>
                    </a:solidFill>
                    <a:latin typeface="Arial"/>
                    <a:cs typeface="Arial"/>
                  </a:rPr>
                  <a:t>May earn returns that are higher than money market funds over the long term with relatively low risk</a:t>
                </a:r>
              </a:p>
              <a:p>
                <a:pPr marL="1270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tabLst>
                    <a:tab pos="240665" algn="l"/>
                    <a:tab pos="241300" algn="l"/>
                  </a:tabLst>
                </a:pPr>
                <a:r>
                  <a:rPr lang="en-US" sz="1200" spc="-5" dirty="0">
                    <a:solidFill>
                      <a:srgbClr val="AB344A"/>
                    </a:solidFill>
                    <a:latin typeface="Arial"/>
                    <a:cs typeface="Arial"/>
                  </a:rPr>
                  <a:t>Risks: </a:t>
                </a:r>
                <a:r>
                  <a:rPr lang="en-US" sz="1200" b="0" spc="-5" dirty="0">
                    <a:solidFill>
                      <a:srgbClr val="004071"/>
                    </a:solidFill>
                    <a:latin typeface="Arial"/>
                    <a:cs typeface="Arial"/>
                  </a:rPr>
                  <a:t>Bond prices fall when interest rates rise. Bonds may be repaid early, reducing your returns.</a:t>
                </a:r>
              </a:p>
              <a:p>
                <a:pPr marL="1270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tabLst>
                    <a:tab pos="240665" algn="l"/>
                    <a:tab pos="241300" algn="l"/>
                  </a:tabLst>
                </a:pPr>
                <a:r>
                  <a:rPr lang="en-US" sz="1200" spc="-5" dirty="0">
                    <a:solidFill>
                      <a:srgbClr val="AB344A"/>
                    </a:solidFill>
                    <a:latin typeface="Arial"/>
                    <a:cs typeface="Arial"/>
                  </a:rPr>
                  <a:t>Benchmark Index: </a:t>
                </a:r>
                <a:r>
                  <a:rPr lang="en-US" sz="1200" b="0" spc="-5" dirty="0">
                    <a:solidFill>
                      <a:srgbClr val="004071"/>
                    </a:solidFill>
                    <a:latin typeface="Arial"/>
                    <a:cs typeface="Arial"/>
                  </a:rPr>
                  <a:t>Bloomberg Barclays </a:t>
                </a:r>
                <a:br>
                  <a:rPr lang="en-US" sz="1200" b="0" spc="-5" dirty="0">
                    <a:solidFill>
                      <a:srgbClr val="004071"/>
                    </a:solidFill>
                    <a:latin typeface="Arial"/>
                    <a:cs typeface="Arial"/>
                  </a:rPr>
                </a:br>
                <a:r>
                  <a:rPr lang="en-US" sz="1200" b="0" spc="-5" dirty="0">
                    <a:solidFill>
                      <a:srgbClr val="004071"/>
                    </a:solidFill>
                    <a:latin typeface="Arial"/>
                    <a:cs typeface="Arial"/>
                  </a:rPr>
                  <a:t>U.S. Aggregate Bond Index</a:t>
                </a:r>
                <a:endParaRPr lang="en-US" sz="1200" b="0" dirty="0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EE7FE66-70BE-FE3E-C3C3-23944C460BE0}"/>
                </a:ext>
              </a:extLst>
            </p:cNvPr>
            <p:cNvGrpSpPr/>
            <p:nvPr/>
          </p:nvGrpSpPr>
          <p:grpSpPr>
            <a:xfrm>
              <a:off x="3676997" y="1853293"/>
              <a:ext cx="1783080" cy="3434617"/>
              <a:chOff x="3874186" y="1862228"/>
              <a:chExt cx="1783080" cy="3434617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143DBF9-97C8-DBBE-5351-739EAAF7CDA8}"/>
                  </a:ext>
                </a:extLst>
              </p:cNvPr>
              <p:cNvSpPr/>
              <p:nvPr/>
            </p:nvSpPr>
            <p:spPr>
              <a:xfrm>
                <a:off x="3874186" y="1862228"/>
                <a:ext cx="1783080" cy="82296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Content Placeholder 16">
                <a:extLst>
                  <a:ext uri="{FF2B5EF4-FFF2-40B4-BE49-F238E27FC236}">
                    <a16:creationId xmlns:a16="http://schemas.microsoft.com/office/drawing/2014/main" id="{3DACCD6E-D7FC-BF08-FD76-97397BB927C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82847" y="1870231"/>
                <a:ext cx="1763916" cy="342661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171442" indent="-171442" algn="l" defTabSz="685766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1800" b="1" i="0" kern="1200">
                    <a:solidFill>
                      <a:srgbClr val="004072"/>
                    </a:solidFill>
                    <a:latin typeface="Arial" pitchFamily="2" charset="0"/>
                    <a:ea typeface="+mn-ea"/>
                    <a:cs typeface="+mn-cs"/>
                  </a:defRPr>
                </a:lvl1pPr>
                <a:lvl2pPr marL="514325" indent="-171442" algn="l" defTabSz="685766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b="1" i="0" kern="1200">
                    <a:solidFill>
                      <a:srgbClr val="004072"/>
                    </a:solidFill>
                    <a:latin typeface="Arial" pitchFamily="2" charset="0"/>
                    <a:ea typeface="+mn-ea"/>
                    <a:cs typeface="+mn-cs"/>
                  </a:defRPr>
                </a:lvl2pPr>
                <a:lvl3pPr marL="857207" indent="-171442" algn="l" defTabSz="685766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b="1" i="0" kern="1200">
                    <a:solidFill>
                      <a:srgbClr val="004072"/>
                    </a:solidFill>
                    <a:latin typeface="Arial" pitchFamily="2" charset="0"/>
                    <a:ea typeface="+mn-ea"/>
                    <a:cs typeface="+mn-cs"/>
                  </a:defRPr>
                </a:lvl3pPr>
                <a:lvl4pPr marL="1200090" indent="-171442" algn="l" defTabSz="685766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200" b="1" i="0" kern="1200">
                    <a:solidFill>
                      <a:srgbClr val="004072"/>
                    </a:solidFill>
                    <a:latin typeface="Arial" pitchFamily="2" charset="0"/>
                    <a:ea typeface="+mn-ea"/>
                    <a:cs typeface="+mn-cs"/>
                  </a:defRPr>
                </a:lvl4pPr>
                <a:lvl5pPr marL="1542974" indent="-171442" algn="l" defTabSz="685766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200" b="1" i="0" kern="1200">
                    <a:solidFill>
                      <a:srgbClr val="004072"/>
                    </a:solidFill>
                    <a:latin typeface="Arial" pitchFamily="2" charset="0"/>
                    <a:ea typeface="+mn-ea"/>
                    <a:cs typeface="+mn-cs"/>
                  </a:defRPr>
                </a:lvl5pPr>
                <a:lvl6pPr marL="1885856" indent="-171442" algn="l" defTabSz="685766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739" indent="-171442" algn="l" defTabSz="685766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622" indent="-171442" algn="l" defTabSz="685766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505" indent="-171442" algn="l" defTabSz="685766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2700" indent="0" algn="ctr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tabLst>
                    <a:tab pos="240665" algn="l"/>
                    <a:tab pos="241300" algn="l"/>
                  </a:tabLst>
                </a:pPr>
                <a:r>
                  <a:rPr lang="en-US" sz="2500" spc="-5" dirty="0">
                    <a:solidFill>
                      <a:schemeClr val="bg1"/>
                    </a:solidFill>
                    <a:latin typeface="Arial"/>
                    <a:cs typeface="Arial"/>
                  </a:rPr>
                  <a:t>C FUND</a:t>
                </a:r>
              </a:p>
              <a:p>
                <a:pPr marL="12700" indent="0" algn="ctr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tabLst>
                    <a:tab pos="240665" algn="l"/>
                    <a:tab pos="241300" algn="l"/>
                  </a:tabLst>
                </a:pPr>
                <a:r>
                  <a:rPr lang="en-US" sz="1200" b="0" spc="-5" dirty="0">
                    <a:solidFill>
                      <a:schemeClr val="bg1"/>
                    </a:solidFill>
                    <a:latin typeface="Arial"/>
                    <a:cs typeface="Arial"/>
                  </a:rPr>
                  <a:t>Common Stock Index Investment Fund</a:t>
                </a:r>
              </a:p>
              <a:p>
                <a:pPr marL="1270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tabLst>
                    <a:tab pos="240665" algn="l"/>
                    <a:tab pos="241300" algn="l"/>
                  </a:tabLst>
                </a:pPr>
                <a:endParaRPr lang="en-US" sz="1200" spc="-5" dirty="0">
                  <a:solidFill>
                    <a:srgbClr val="00B050"/>
                  </a:solidFill>
                  <a:latin typeface="Arial"/>
                  <a:cs typeface="Arial"/>
                </a:endParaRPr>
              </a:p>
              <a:p>
                <a:pPr marL="1270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tabLst>
                    <a:tab pos="240665" algn="l"/>
                    <a:tab pos="241300" algn="l"/>
                  </a:tabLst>
                </a:pPr>
                <a:r>
                  <a:rPr lang="en-US" sz="1200" spc="-5" dirty="0">
                    <a:solidFill>
                      <a:srgbClr val="00B050"/>
                    </a:solidFill>
                    <a:latin typeface="Arial"/>
                    <a:cs typeface="Arial"/>
                  </a:rPr>
                  <a:t>What It Is: </a:t>
                </a:r>
                <a:r>
                  <a:rPr lang="en-US" sz="1200" b="0" spc="-5" dirty="0">
                    <a:solidFill>
                      <a:srgbClr val="004071"/>
                    </a:solidFill>
                    <a:latin typeface="Arial"/>
                    <a:cs typeface="Arial"/>
                  </a:rPr>
                  <a:t>Stocks of large and medium-sized U.S. companies</a:t>
                </a:r>
              </a:p>
              <a:p>
                <a:pPr marL="1270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tabLst>
                    <a:tab pos="240665" algn="l"/>
                    <a:tab pos="241300" algn="l"/>
                  </a:tabLst>
                </a:pPr>
                <a:r>
                  <a:rPr lang="en-US" sz="1200" spc="-5" dirty="0">
                    <a:solidFill>
                      <a:srgbClr val="00B050"/>
                    </a:solidFill>
                    <a:latin typeface="Arial"/>
                    <a:cs typeface="Arial"/>
                  </a:rPr>
                  <a:t>Pros: </a:t>
                </a:r>
                <a:r>
                  <a:rPr lang="en-US" sz="1200" b="0" spc="-5" dirty="0">
                    <a:solidFill>
                      <a:srgbClr val="004071"/>
                    </a:solidFill>
                    <a:latin typeface="Arial"/>
                    <a:cs typeface="Arial"/>
                  </a:rPr>
                  <a:t>Potential for high investment returns over the long term</a:t>
                </a:r>
              </a:p>
              <a:p>
                <a:pPr marL="1270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tabLst>
                    <a:tab pos="240665" algn="l"/>
                    <a:tab pos="241300" algn="l"/>
                  </a:tabLst>
                </a:pPr>
                <a:r>
                  <a:rPr lang="en-US" sz="1200" spc="-5" dirty="0">
                    <a:solidFill>
                      <a:srgbClr val="00B050"/>
                    </a:solidFill>
                    <a:latin typeface="Arial"/>
                    <a:cs typeface="Arial"/>
                  </a:rPr>
                  <a:t>Risks: </a:t>
                </a:r>
                <a:r>
                  <a:rPr lang="en-US" sz="1200" b="0" spc="-5" dirty="0">
                    <a:solidFill>
                      <a:srgbClr val="004071"/>
                    </a:solidFill>
                    <a:latin typeface="Arial"/>
                    <a:cs typeface="Arial"/>
                  </a:rPr>
                  <a:t>Can be volatile depending on stock market performance</a:t>
                </a:r>
              </a:p>
              <a:p>
                <a:pPr marL="1270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tabLst>
                    <a:tab pos="240665" algn="l"/>
                    <a:tab pos="241300" algn="l"/>
                  </a:tabLst>
                </a:pPr>
                <a:r>
                  <a:rPr lang="en-US" sz="1200" spc="-5" dirty="0">
                    <a:solidFill>
                      <a:srgbClr val="00B050"/>
                    </a:solidFill>
                    <a:latin typeface="Arial"/>
                    <a:cs typeface="Arial"/>
                  </a:rPr>
                  <a:t>Benchmark Index: </a:t>
                </a:r>
                <a:r>
                  <a:rPr lang="en-US" sz="1200" b="0" spc="-5" dirty="0">
                    <a:solidFill>
                      <a:srgbClr val="004071"/>
                    </a:solidFill>
                    <a:latin typeface="Arial"/>
                    <a:cs typeface="Arial"/>
                  </a:rPr>
                  <a:t>Standard &amp; Poor’s </a:t>
                </a:r>
              </a:p>
              <a:p>
                <a:pPr marL="1270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tabLst>
                    <a:tab pos="240665" algn="l"/>
                    <a:tab pos="241300" algn="l"/>
                  </a:tabLst>
                </a:pPr>
                <a:r>
                  <a:rPr lang="en-US" sz="1200" b="0" spc="-5" dirty="0">
                    <a:solidFill>
                      <a:srgbClr val="004071"/>
                    </a:solidFill>
                    <a:latin typeface="Arial"/>
                    <a:cs typeface="Arial"/>
                  </a:rPr>
                  <a:t>500 Stock Index</a:t>
                </a:r>
                <a:endParaRPr lang="en-US" sz="1200" b="0" dirty="0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C54C66B-3935-4EA3-7243-DB2180901C2E}"/>
                </a:ext>
              </a:extLst>
            </p:cNvPr>
            <p:cNvGrpSpPr/>
            <p:nvPr/>
          </p:nvGrpSpPr>
          <p:grpSpPr>
            <a:xfrm>
              <a:off x="5426996" y="1853293"/>
              <a:ext cx="1940076" cy="3351434"/>
              <a:chOff x="5658905" y="1862228"/>
              <a:chExt cx="1940076" cy="3351434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6640D5D-C508-55D9-6457-D59D5571CAD0}"/>
                  </a:ext>
                </a:extLst>
              </p:cNvPr>
              <p:cNvSpPr/>
              <p:nvPr/>
            </p:nvSpPr>
            <p:spPr>
              <a:xfrm>
                <a:off x="5735104" y="1862228"/>
                <a:ext cx="1786837" cy="822996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B0F0"/>
                  </a:solidFill>
                </a:endParaRPr>
              </a:p>
            </p:txBody>
          </p:sp>
          <p:sp>
            <p:nvSpPr>
              <p:cNvPr id="30" name="Content Placeholder 16">
                <a:extLst>
                  <a:ext uri="{FF2B5EF4-FFF2-40B4-BE49-F238E27FC236}">
                    <a16:creationId xmlns:a16="http://schemas.microsoft.com/office/drawing/2014/main" id="{1C51AA4A-B18A-BF11-BF9D-110393809CC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58905" y="1882842"/>
                <a:ext cx="1940076" cy="333082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171442" indent="-171442" algn="l" defTabSz="685766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1800" b="1" i="0" kern="1200">
                    <a:solidFill>
                      <a:srgbClr val="004072"/>
                    </a:solidFill>
                    <a:latin typeface="Arial" pitchFamily="2" charset="0"/>
                    <a:ea typeface="+mn-ea"/>
                    <a:cs typeface="+mn-cs"/>
                  </a:defRPr>
                </a:lvl1pPr>
                <a:lvl2pPr marL="514325" indent="-171442" algn="l" defTabSz="685766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b="1" i="0" kern="1200">
                    <a:solidFill>
                      <a:srgbClr val="004072"/>
                    </a:solidFill>
                    <a:latin typeface="Arial" pitchFamily="2" charset="0"/>
                    <a:ea typeface="+mn-ea"/>
                    <a:cs typeface="+mn-cs"/>
                  </a:defRPr>
                </a:lvl2pPr>
                <a:lvl3pPr marL="857207" indent="-171442" algn="l" defTabSz="685766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b="1" i="0" kern="1200">
                    <a:solidFill>
                      <a:srgbClr val="004072"/>
                    </a:solidFill>
                    <a:latin typeface="Arial" pitchFamily="2" charset="0"/>
                    <a:ea typeface="+mn-ea"/>
                    <a:cs typeface="+mn-cs"/>
                  </a:defRPr>
                </a:lvl3pPr>
                <a:lvl4pPr marL="1200090" indent="-171442" algn="l" defTabSz="685766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200" b="1" i="0" kern="1200">
                    <a:solidFill>
                      <a:srgbClr val="004072"/>
                    </a:solidFill>
                    <a:latin typeface="Arial" pitchFamily="2" charset="0"/>
                    <a:ea typeface="+mn-ea"/>
                    <a:cs typeface="+mn-cs"/>
                  </a:defRPr>
                </a:lvl4pPr>
                <a:lvl5pPr marL="1542974" indent="-171442" algn="l" defTabSz="685766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200" b="1" i="0" kern="1200">
                    <a:solidFill>
                      <a:srgbClr val="004072"/>
                    </a:solidFill>
                    <a:latin typeface="Arial" pitchFamily="2" charset="0"/>
                    <a:ea typeface="+mn-ea"/>
                    <a:cs typeface="+mn-cs"/>
                  </a:defRPr>
                </a:lvl5pPr>
                <a:lvl6pPr marL="1885856" indent="-171442" algn="l" defTabSz="685766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739" indent="-171442" algn="l" defTabSz="685766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622" indent="-171442" algn="l" defTabSz="685766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505" indent="-171442" algn="l" defTabSz="685766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2700" indent="0" algn="ctr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tabLst>
                    <a:tab pos="240665" algn="l"/>
                    <a:tab pos="241300" algn="l"/>
                  </a:tabLst>
                </a:pPr>
                <a:r>
                  <a:rPr lang="en-US" sz="2500" spc="-5" dirty="0">
                    <a:solidFill>
                      <a:schemeClr val="bg1"/>
                    </a:solidFill>
                    <a:latin typeface="Arial"/>
                    <a:cs typeface="Arial"/>
                  </a:rPr>
                  <a:t>S FUND</a:t>
                </a:r>
              </a:p>
              <a:p>
                <a:pPr marL="12700" indent="0" algn="ctr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tabLst>
                    <a:tab pos="240665" algn="l"/>
                    <a:tab pos="241300" algn="l"/>
                  </a:tabLst>
                </a:pPr>
                <a:r>
                  <a:rPr lang="en-US" sz="1200" b="0" spc="-5" dirty="0">
                    <a:solidFill>
                      <a:schemeClr val="bg1"/>
                    </a:solidFill>
                    <a:latin typeface="Arial"/>
                    <a:cs typeface="Arial"/>
                  </a:rPr>
                  <a:t>Small Capitalization Stock Index Investment Fund</a:t>
                </a:r>
              </a:p>
              <a:p>
                <a:pPr marL="1270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tabLst>
                    <a:tab pos="240665" algn="l"/>
                    <a:tab pos="241300" algn="l"/>
                  </a:tabLst>
                </a:pPr>
                <a:endParaRPr lang="en-US" sz="1200" spc="-5" dirty="0">
                  <a:solidFill>
                    <a:srgbClr val="00B0F0"/>
                  </a:solidFill>
                  <a:latin typeface="Arial"/>
                  <a:cs typeface="Arial"/>
                </a:endParaRPr>
              </a:p>
              <a:p>
                <a:pPr marL="1270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tabLst>
                    <a:tab pos="240665" algn="l"/>
                    <a:tab pos="241300" algn="l"/>
                  </a:tabLst>
                </a:pPr>
                <a:r>
                  <a:rPr lang="en-US" sz="1200" spc="-5" dirty="0">
                    <a:solidFill>
                      <a:srgbClr val="00B0F0"/>
                    </a:solidFill>
                    <a:latin typeface="Arial"/>
                    <a:cs typeface="Arial"/>
                  </a:rPr>
                  <a:t>What It Is: </a:t>
                </a:r>
                <a:r>
                  <a:rPr lang="en-US" sz="1200" b="0" spc="-5" dirty="0">
                    <a:solidFill>
                      <a:srgbClr val="004071"/>
                    </a:solidFill>
                    <a:latin typeface="Arial"/>
                    <a:cs typeface="Arial"/>
                  </a:rPr>
                  <a:t>Stock of small to medium-sized U.S. companies</a:t>
                </a:r>
              </a:p>
              <a:p>
                <a:pPr marL="1270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tabLst>
                    <a:tab pos="240665" algn="l"/>
                    <a:tab pos="241300" algn="l"/>
                  </a:tabLst>
                </a:pPr>
                <a:r>
                  <a:rPr lang="en-US" sz="1200" spc="-5" dirty="0">
                    <a:solidFill>
                      <a:srgbClr val="00B0F0"/>
                    </a:solidFill>
                    <a:latin typeface="Arial"/>
                    <a:cs typeface="Arial"/>
                  </a:rPr>
                  <a:t>Pros: </a:t>
                </a:r>
                <a:r>
                  <a:rPr lang="en-US" sz="1200" b="0" spc="-5" dirty="0">
                    <a:solidFill>
                      <a:srgbClr val="004071"/>
                    </a:solidFill>
                    <a:latin typeface="Arial"/>
                    <a:cs typeface="Arial"/>
                  </a:rPr>
                  <a:t>Potential for high investment returns over the long term</a:t>
                </a:r>
              </a:p>
              <a:p>
                <a:pPr marL="1270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tabLst>
                    <a:tab pos="240665" algn="l"/>
                    <a:tab pos="241300" algn="l"/>
                  </a:tabLst>
                </a:pPr>
                <a:r>
                  <a:rPr lang="en-US" sz="1200" spc="-5" dirty="0">
                    <a:solidFill>
                      <a:srgbClr val="00B0F0"/>
                    </a:solidFill>
                    <a:latin typeface="Arial"/>
                    <a:cs typeface="Arial"/>
                  </a:rPr>
                  <a:t>Risks: </a:t>
                </a:r>
                <a:r>
                  <a:rPr lang="en-US" sz="1200" b="0" spc="-5" dirty="0">
                    <a:solidFill>
                      <a:srgbClr val="004071"/>
                    </a:solidFill>
                    <a:latin typeface="Arial"/>
                    <a:cs typeface="Arial"/>
                  </a:rPr>
                  <a:t>Can be volatile depending on stock market performance</a:t>
                </a:r>
              </a:p>
              <a:p>
                <a:pPr marL="1270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tabLst>
                    <a:tab pos="240665" algn="l"/>
                    <a:tab pos="241300" algn="l"/>
                  </a:tabLst>
                </a:pPr>
                <a:r>
                  <a:rPr lang="en-US" sz="1200" spc="-5" dirty="0">
                    <a:solidFill>
                      <a:srgbClr val="00B0F0"/>
                    </a:solidFill>
                    <a:latin typeface="Arial"/>
                    <a:cs typeface="Arial"/>
                  </a:rPr>
                  <a:t>Benchmark Index: </a:t>
                </a:r>
                <a:r>
                  <a:rPr lang="en-US" sz="1200" b="0" spc="-5" dirty="0">
                    <a:solidFill>
                      <a:srgbClr val="004071"/>
                    </a:solidFill>
                    <a:latin typeface="Arial"/>
                    <a:cs typeface="Arial"/>
                  </a:rPr>
                  <a:t>Dow Jones U.S. Completion TSM Index</a:t>
                </a:r>
                <a:endParaRPr lang="en-US" sz="1200" b="0" dirty="0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E48EA43-4ED6-AA47-9606-406790835354}"/>
                </a:ext>
              </a:extLst>
            </p:cNvPr>
            <p:cNvGrpSpPr/>
            <p:nvPr/>
          </p:nvGrpSpPr>
          <p:grpSpPr>
            <a:xfrm>
              <a:off x="7317553" y="1853293"/>
              <a:ext cx="1786837" cy="4477011"/>
              <a:chOff x="7714452" y="1865293"/>
              <a:chExt cx="1786837" cy="4477011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0FE3010-1644-80CA-927F-EEE901A6CED6}"/>
                  </a:ext>
                </a:extLst>
              </p:cNvPr>
              <p:cNvSpPr/>
              <p:nvPr/>
            </p:nvSpPr>
            <p:spPr>
              <a:xfrm>
                <a:off x="7718209" y="1871386"/>
                <a:ext cx="1783080" cy="822996"/>
              </a:xfrm>
              <a:prstGeom prst="rect">
                <a:avLst/>
              </a:prstGeom>
              <a:solidFill>
                <a:srgbClr val="4D20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B0F0"/>
                  </a:solidFill>
                </a:endParaRPr>
              </a:p>
            </p:txBody>
          </p:sp>
          <p:sp>
            <p:nvSpPr>
              <p:cNvPr id="28" name="Content Placeholder 16">
                <a:extLst>
                  <a:ext uri="{FF2B5EF4-FFF2-40B4-BE49-F238E27FC236}">
                    <a16:creationId xmlns:a16="http://schemas.microsoft.com/office/drawing/2014/main" id="{278B2734-BB7A-2FE4-7D41-4EA73350A9A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4452" y="1865293"/>
                <a:ext cx="1786837" cy="447701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171442" indent="-171442" algn="l" defTabSz="685766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1800" b="1" i="0" kern="1200">
                    <a:solidFill>
                      <a:srgbClr val="004072"/>
                    </a:solidFill>
                    <a:latin typeface="Arial" pitchFamily="2" charset="0"/>
                    <a:ea typeface="+mn-ea"/>
                    <a:cs typeface="+mn-cs"/>
                  </a:defRPr>
                </a:lvl1pPr>
                <a:lvl2pPr marL="514325" indent="-171442" algn="l" defTabSz="685766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b="1" i="0" kern="1200">
                    <a:solidFill>
                      <a:srgbClr val="004072"/>
                    </a:solidFill>
                    <a:latin typeface="Arial" pitchFamily="2" charset="0"/>
                    <a:ea typeface="+mn-ea"/>
                    <a:cs typeface="+mn-cs"/>
                  </a:defRPr>
                </a:lvl2pPr>
                <a:lvl3pPr marL="857207" indent="-171442" algn="l" defTabSz="685766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b="1" i="0" kern="1200">
                    <a:solidFill>
                      <a:srgbClr val="004072"/>
                    </a:solidFill>
                    <a:latin typeface="Arial" pitchFamily="2" charset="0"/>
                    <a:ea typeface="+mn-ea"/>
                    <a:cs typeface="+mn-cs"/>
                  </a:defRPr>
                </a:lvl3pPr>
                <a:lvl4pPr marL="1200090" indent="-171442" algn="l" defTabSz="685766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200" b="1" i="0" kern="1200">
                    <a:solidFill>
                      <a:srgbClr val="004072"/>
                    </a:solidFill>
                    <a:latin typeface="Arial" pitchFamily="2" charset="0"/>
                    <a:ea typeface="+mn-ea"/>
                    <a:cs typeface="+mn-cs"/>
                  </a:defRPr>
                </a:lvl4pPr>
                <a:lvl5pPr marL="1542974" indent="-171442" algn="l" defTabSz="685766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200" b="1" i="0" kern="1200">
                    <a:solidFill>
                      <a:srgbClr val="004072"/>
                    </a:solidFill>
                    <a:latin typeface="Arial" pitchFamily="2" charset="0"/>
                    <a:ea typeface="+mn-ea"/>
                    <a:cs typeface="+mn-cs"/>
                  </a:defRPr>
                </a:lvl5pPr>
                <a:lvl6pPr marL="1885856" indent="-171442" algn="l" defTabSz="685766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739" indent="-171442" algn="l" defTabSz="685766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622" indent="-171442" algn="l" defTabSz="685766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505" indent="-171442" algn="l" defTabSz="685766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2700" indent="0" algn="ctr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tabLst>
                    <a:tab pos="240665" algn="l"/>
                    <a:tab pos="241300" algn="l"/>
                  </a:tabLst>
                </a:pPr>
                <a:r>
                  <a:rPr lang="en-US" sz="2500" spc="-5" dirty="0">
                    <a:solidFill>
                      <a:schemeClr val="bg1"/>
                    </a:solidFill>
                    <a:latin typeface="Arial"/>
                    <a:cs typeface="Arial"/>
                  </a:rPr>
                  <a:t>I FUND</a:t>
                </a:r>
              </a:p>
              <a:p>
                <a:pPr marL="12700" indent="0" algn="ctr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tabLst>
                    <a:tab pos="240665" algn="l"/>
                    <a:tab pos="241300" algn="l"/>
                  </a:tabLst>
                </a:pPr>
                <a:r>
                  <a:rPr lang="en-US" sz="1200" b="0" spc="-5" dirty="0">
                    <a:solidFill>
                      <a:schemeClr val="bg1"/>
                    </a:solidFill>
                    <a:latin typeface="Arial"/>
                    <a:cs typeface="Arial"/>
                  </a:rPr>
                  <a:t>International Stock Index Investment Fund</a:t>
                </a:r>
              </a:p>
              <a:p>
                <a:pPr marL="1270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tabLst>
                    <a:tab pos="240665" algn="l"/>
                    <a:tab pos="241300" algn="l"/>
                  </a:tabLst>
                </a:pPr>
                <a:endParaRPr lang="en-US" sz="1200" spc="-5" dirty="0">
                  <a:solidFill>
                    <a:srgbClr val="00B0F0"/>
                  </a:solidFill>
                  <a:latin typeface="Arial"/>
                  <a:cs typeface="Arial"/>
                </a:endParaRPr>
              </a:p>
              <a:p>
                <a:pPr marL="1270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tabLst>
                    <a:tab pos="240665" algn="l"/>
                    <a:tab pos="241300" algn="l"/>
                  </a:tabLst>
                </a:pPr>
                <a:r>
                  <a:rPr lang="en-US" sz="1200" spc="-5" dirty="0">
                    <a:solidFill>
                      <a:srgbClr val="4D2070"/>
                    </a:solidFill>
                    <a:latin typeface="Arial"/>
                    <a:cs typeface="Arial"/>
                  </a:rPr>
                  <a:t>What It Is: </a:t>
                </a:r>
                <a:r>
                  <a:rPr lang="en-US" sz="1200" b="0" spc="-5" dirty="0">
                    <a:solidFill>
                      <a:srgbClr val="004071"/>
                    </a:solidFill>
                    <a:latin typeface="Arial"/>
                    <a:cs typeface="Arial"/>
                  </a:rPr>
                  <a:t>International stocks from more than 20 developed countries</a:t>
                </a:r>
              </a:p>
              <a:p>
                <a:pPr marL="1270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tabLst>
                    <a:tab pos="240665" algn="l"/>
                    <a:tab pos="241300" algn="l"/>
                  </a:tabLst>
                </a:pPr>
                <a:r>
                  <a:rPr lang="en-US" sz="1200" spc="-5" dirty="0">
                    <a:solidFill>
                      <a:srgbClr val="4D2070"/>
                    </a:solidFill>
                    <a:latin typeface="Arial"/>
                    <a:cs typeface="Arial"/>
                  </a:rPr>
                  <a:t>Pros: </a:t>
                </a:r>
                <a:r>
                  <a:rPr lang="en-US" sz="1200" b="0" spc="-5" dirty="0">
                    <a:solidFill>
                      <a:srgbClr val="004071"/>
                    </a:solidFill>
                    <a:latin typeface="Arial"/>
                    <a:cs typeface="Arial"/>
                  </a:rPr>
                  <a:t>Potential for high investment returns over the long term</a:t>
                </a:r>
              </a:p>
              <a:p>
                <a:pPr marL="1270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tabLst>
                    <a:tab pos="240665" algn="l"/>
                    <a:tab pos="241300" algn="l"/>
                  </a:tabLst>
                </a:pPr>
                <a:r>
                  <a:rPr lang="en-US" sz="1200" spc="-5" dirty="0">
                    <a:solidFill>
                      <a:srgbClr val="4D2070"/>
                    </a:solidFill>
                    <a:latin typeface="Arial"/>
                    <a:cs typeface="Arial"/>
                  </a:rPr>
                  <a:t>Risks: </a:t>
                </a:r>
                <a:r>
                  <a:rPr lang="en-US" sz="1200" b="0" spc="-5" dirty="0">
                    <a:solidFill>
                      <a:srgbClr val="004071"/>
                    </a:solidFill>
                    <a:latin typeface="Arial"/>
                    <a:cs typeface="Arial"/>
                  </a:rPr>
                  <a:t>Can be volatile depending on stock market performance</a:t>
                </a:r>
              </a:p>
              <a:p>
                <a:pPr marL="1270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tabLst>
                    <a:tab pos="240665" algn="l"/>
                    <a:tab pos="241300" algn="l"/>
                  </a:tabLst>
                </a:pPr>
                <a:r>
                  <a:rPr lang="en-US" sz="1200" spc="-5" dirty="0">
                    <a:solidFill>
                      <a:srgbClr val="4D2070"/>
                    </a:solidFill>
                    <a:latin typeface="Arial"/>
                    <a:cs typeface="Arial"/>
                  </a:rPr>
                  <a:t>Benchmark Index: </a:t>
                </a:r>
                <a:br>
                  <a:rPr lang="en-US" sz="1200" spc="-5" dirty="0">
                    <a:solidFill>
                      <a:srgbClr val="4D2070"/>
                    </a:solidFill>
                    <a:latin typeface="Arial"/>
                    <a:cs typeface="Arial"/>
                  </a:rPr>
                </a:br>
                <a:r>
                  <a:rPr lang="en-US" sz="1200" b="0" spc="-5" dirty="0">
                    <a:solidFill>
                      <a:srgbClr val="004071"/>
                    </a:solidFill>
                    <a:latin typeface="Arial"/>
                    <a:cs typeface="Arial"/>
                  </a:rPr>
                  <a:t>MSCI EAFE Stock Index</a:t>
                </a:r>
                <a:endParaRPr lang="en-US" sz="1200" b="0" dirty="0"/>
              </a:p>
            </p:txBody>
          </p:sp>
        </p:grpSp>
      </p:grpSp>
      <p:pic>
        <p:nvPicPr>
          <p:cNvPr id="37" name="Picture 36" descr="Thrift Savings Plan logo.">
            <a:extLst>
              <a:ext uri="{FF2B5EF4-FFF2-40B4-BE49-F238E27FC236}">
                <a16:creationId xmlns:a16="http://schemas.microsoft.com/office/drawing/2014/main" id="{0C4DDFE8-B2D0-3EC0-8B79-287CFB30F1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46" y="5808687"/>
            <a:ext cx="859669" cy="898063"/>
          </a:xfrm>
          <a:prstGeom prst="diamond">
            <a:avLst/>
          </a:prstGeom>
        </p:spPr>
      </p:pic>
      <p:sp>
        <p:nvSpPr>
          <p:cNvPr id="38" name="Content Placeholder 16">
            <a:extLst>
              <a:ext uri="{FF2B5EF4-FFF2-40B4-BE49-F238E27FC236}">
                <a16:creationId xmlns:a16="http://schemas.microsoft.com/office/drawing/2014/main" id="{3F40FCD9-ED18-1A77-B612-F5EE779C7789}"/>
              </a:ext>
            </a:extLst>
          </p:cNvPr>
          <p:cNvSpPr txBox="1">
            <a:spLocks/>
          </p:cNvSpPr>
          <p:nvPr/>
        </p:nvSpPr>
        <p:spPr>
          <a:xfrm>
            <a:off x="718564" y="6178829"/>
            <a:ext cx="5314374" cy="6441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1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1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1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1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indent="0">
              <a:spcBef>
                <a:spcPts val="400"/>
              </a:spcBef>
              <a:buFont typeface="Arial" panose="020B0604020202020204" pitchFamily="34" charset="0"/>
              <a:buNone/>
              <a:tabLst>
                <a:tab pos="240665" algn="l"/>
                <a:tab pos="241300" algn="l"/>
              </a:tabLst>
            </a:pPr>
            <a:r>
              <a:rPr lang="en-US" sz="1200" b="0" spc="-5" dirty="0">
                <a:solidFill>
                  <a:srgbClr val="1B3867"/>
                </a:solidFill>
                <a:latin typeface="Arial"/>
                <a:cs typeface="Arial"/>
              </a:rPr>
              <a:t>For more comprehensive information, visit </a:t>
            </a:r>
            <a:r>
              <a:rPr lang="en-US" sz="1200" b="0" i="1" spc="-5" dirty="0">
                <a:solidFill>
                  <a:srgbClr val="1B3867"/>
                </a:solidFill>
                <a:latin typeface="Arial"/>
                <a:cs typeface="Arial"/>
                <a:hlinkClick r:id="rId4"/>
              </a:rPr>
              <a:t>https://</a:t>
            </a:r>
            <a:r>
              <a:rPr lang="en-US" sz="1200" b="0" i="1" spc="-5" dirty="0" err="1">
                <a:solidFill>
                  <a:srgbClr val="1B3867"/>
                </a:solidFill>
                <a:latin typeface="Arial"/>
                <a:cs typeface="Arial"/>
                <a:hlinkClick r:id="rId4"/>
              </a:rPr>
              <a:t>www.tsp.gov</a:t>
            </a:r>
            <a:r>
              <a:rPr lang="en-US" sz="1200" b="0" i="1" spc="-5" dirty="0">
                <a:solidFill>
                  <a:srgbClr val="1B3867"/>
                </a:solidFill>
                <a:latin typeface="Arial"/>
                <a:cs typeface="Arial"/>
              </a:rPr>
              <a:t> </a:t>
            </a:r>
            <a:r>
              <a:rPr lang="en-US" sz="1200" b="0" spc="-5" dirty="0">
                <a:solidFill>
                  <a:srgbClr val="1B3867"/>
                </a:solidFill>
                <a:latin typeface="Arial"/>
                <a:cs typeface="Arial"/>
              </a:rPr>
              <a:t>and select “Learn about fund options” from the menu</a:t>
            </a:r>
            <a:endParaRPr lang="en-US" sz="1200" b="0" dirty="0">
              <a:solidFill>
                <a:srgbClr val="1B38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1813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B06EDCE-1B1F-316C-B3E3-B2BE22B4678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410977"/>
            <a:ext cx="6836724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TSP Investment Choices: Lifecycle Funds</a:t>
            </a:r>
          </a:p>
        </p:txBody>
      </p:sp>
      <p:sp>
        <p:nvSpPr>
          <p:cNvPr id="2" name="Content Placeholder 16">
            <a:extLst>
              <a:ext uri="{FF2B5EF4-FFF2-40B4-BE49-F238E27FC236}">
                <a16:creationId xmlns:a16="http://schemas.microsoft.com/office/drawing/2014/main" id="{720660A3-8B5E-B9BA-C0E5-7EF50AFD1B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2880" y="1285374"/>
            <a:ext cx="7106192" cy="831460"/>
          </a:xfrm>
        </p:spPr>
        <p:txBody>
          <a:bodyPr>
            <a:normAutofit/>
          </a:bodyPr>
          <a:lstStyle/>
          <a:p>
            <a:pPr marL="12700" indent="0">
              <a:spcBef>
                <a:spcPts val="400"/>
              </a:spcBef>
              <a:buNone/>
              <a:tabLst>
                <a:tab pos="240665" algn="l"/>
                <a:tab pos="241300" algn="l"/>
              </a:tabLst>
            </a:pPr>
            <a:r>
              <a:rPr lang="en-US" sz="2500" b="0" spc="-5" dirty="0">
                <a:solidFill>
                  <a:srgbClr val="1B3867"/>
                </a:solidFill>
                <a:latin typeface="Arial"/>
                <a:cs typeface="Arial"/>
              </a:rPr>
              <a:t>Each L Fund is a mix of individual funds based on when you will need your money</a:t>
            </a:r>
            <a:endParaRPr lang="en-US" b="0" dirty="0">
              <a:solidFill>
                <a:srgbClr val="1B3867"/>
              </a:solidFill>
            </a:endParaRPr>
          </a:p>
        </p:txBody>
      </p:sp>
      <p:grpSp>
        <p:nvGrpSpPr>
          <p:cNvPr id="3" name="Group 2" descr="Lifecycle funds graphic.">
            <a:extLst>
              <a:ext uri="{FF2B5EF4-FFF2-40B4-BE49-F238E27FC236}">
                <a16:creationId xmlns:a16="http://schemas.microsoft.com/office/drawing/2014/main" id="{D0219E67-EC89-583D-7371-96E56E9C6A74}"/>
              </a:ext>
            </a:extLst>
          </p:cNvPr>
          <p:cNvGrpSpPr/>
          <p:nvPr/>
        </p:nvGrpSpPr>
        <p:grpSpPr>
          <a:xfrm>
            <a:off x="127144" y="2038690"/>
            <a:ext cx="8869741" cy="3642797"/>
            <a:chOff x="127144" y="2152990"/>
            <a:chExt cx="8869741" cy="364279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3CC334E-3465-3323-7C9C-F2E61D054210}"/>
                </a:ext>
              </a:extLst>
            </p:cNvPr>
            <p:cNvSpPr/>
            <p:nvPr/>
          </p:nvSpPr>
          <p:spPr>
            <a:xfrm>
              <a:off x="127144" y="2582323"/>
              <a:ext cx="1763549" cy="1384664"/>
            </a:xfrm>
            <a:prstGeom prst="rect">
              <a:avLst/>
            </a:prstGeom>
            <a:solidFill>
              <a:srgbClr val="0040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lvl="1"/>
              <a:r>
                <a:rPr lang="en-US" sz="900" dirty="0">
                  <a:solidFill>
                    <a:schemeClr val="bg1"/>
                  </a:solidFill>
                </a:rPr>
                <a:t>Consider if you were born after 1999 or plan to withdraw from your account after 2062.</a:t>
              </a:r>
            </a:p>
            <a:p>
              <a:pPr lvl="1"/>
              <a:endParaRPr lang="en-US" sz="900" dirty="0">
                <a:solidFill>
                  <a:schemeClr val="bg1"/>
                </a:solidFill>
              </a:endParaRPr>
            </a:p>
            <a:p>
              <a:pPr lvl="1"/>
              <a:endParaRPr lang="en-US" sz="900" dirty="0">
                <a:solidFill>
                  <a:schemeClr val="bg1"/>
                </a:solidFill>
              </a:endParaRPr>
            </a:p>
            <a:p>
              <a:pPr lvl="1"/>
              <a:endParaRPr lang="en-US" sz="900" dirty="0">
                <a:solidFill>
                  <a:schemeClr val="bg1"/>
                </a:solidFill>
              </a:endParaRPr>
            </a:p>
            <a:p>
              <a:pPr lvl="1"/>
              <a:r>
                <a:rPr lang="en-US" sz="900" dirty="0">
                  <a:solidFill>
                    <a:schemeClr val="bg1"/>
                  </a:solidFill>
                </a:rPr>
                <a:t>For the </a:t>
              </a:r>
              <a:br>
                <a:rPr lang="en-US" sz="900" dirty="0">
                  <a:solidFill>
                    <a:schemeClr val="bg1"/>
                  </a:solidFill>
                </a:rPr>
              </a:br>
              <a:r>
                <a:rPr lang="en-US" sz="900" dirty="0">
                  <a:solidFill>
                    <a:schemeClr val="bg1"/>
                  </a:solidFill>
                </a:rPr>
                <a:t>long-term investor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CD889E4-0BFF-D861-9D4C-DB3470205340}"/>
                </a:ext>
              </a:extLst>
            </p:cNvPr>
            <p:cNvSpPr/>
            <p:nvPr/>
          </p:nvSpPr>
          <p:spPr>
            <a:xfrm>
              <a:off x="127144" y="2152990"/>
              <a:ext cx="1763549" cy="424107"/>
            </a:xfrm>
            <a:prstGeom prst="rect">
              <a:avLst/>
            </a:prstGeom>
            <a:solidFill>
              <a:srgbClr val="EDB2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 2065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6F7A93A-9E52-ED26-A148-1578EC77A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876" y="2847898"/>
              <a:ext cx="202511" cy="20251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4028C18-CBB3-3575-8FA3-0C36648A3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876" y="3638203"/>
              <a:ext cx="202511" cy="202511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87B432E-A204-0155-783D-387A85C0C9E7}"/>
                </a:ext>
              </a:extLst>
            </p:cNvPr>
            <p:cNvSpPr/>
            <p:nvPr/>
          </p:nvSpPr>
          <p:spPr>
            <a:xfrm>
              <a:off x="1903693" y="2582322"/>
              <a:ext cx="1763549" cy="1384664"/>
            </a:xfrm>
            <a:prstGeom prst="rect">
              <a:avLst/>
            </a:prstGeom>
            <a:solidFill>
              <a:srgbClr val="0040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lvl="1"/>
              <a:r>
                <a:rPr lang="en-US" sz="900" dirty="0">
                  <a:solidFill>
                    <a:schemeClr val="bg1"/>
                  </a:solidFill>
                </a:rPr>
                <a:t>Consider if you were born between</a:t>
              </a:r>
              <a:br>
                <a:rPr lang="en-US" sz="900" dirty="0">
                  <a:solidFill>
                    <a:schemeClr val="bg1"/>
                  </a:solidFill>
                </a:rPr>
              </a:br>
              <a:r>
                <a:rPr lang="en-US" sz="900" dirty="0">
                  <a:solidFill>
                    <a:schemeClr val="bg1"/>
                  </a:solidFill>
                </a:rPr>
                <a:t>1995-1999 or plan to withdraw from your account between</a:t>
              </a:r>
              <a:br>
                <a:rPr lang="en-US" sz="900" dirty="0">
                  <a:solidFill>
                    <a:schemeClr val="bg1"/>
                  </a:solidFill>
                </a:rPr>
              </a:br>
              <a:r>
                <a:rPr lang="en-US" sz="900" dirty="0">
                  <a:solidFill>
                    <a:schemeClr val="bg1"/>
                  </a:solidFill>
                </a:rPr>
                <a:t>2058-2062.</a:t>
              </a:r>
            </a:p>
            <a:p>
              <a:pPr lvl="1"/>
              <a:endParaRPr lang="en-US" sz="900" dirty="0">
                <a:solidFill>
                  <a:schemeClr val="bg1"/>
                </a:solidFill>
              </a:endParaRPr>
            </a:p>
            <a:p>
              <a:pPr lvl="1"/>
              <a:r>
                <a:rPr lang="en-US" sz="900" dirty="0">
                  <a:solidFill>
                    <a:schemeClr val="bg1"/>
                  </a:solidFill>
                </a:rPr>
                <a:t>For the </a:t>
              </a:r>
              <a:br>
                <a:rPr lang="en-US" sz="900" dirty="0">
                  <a:solidFill>
                    <a:schemeClr val="bg1"/>
                  </a:solidFill>
                </a:rPr>
              </a:br>
              <a:r>
                <a:rPr lang="en-US" sz="900" dirty="0">
                  <a:solidFill>
                    <a:schemeClr val="bg1"/>
                  </a:solidFill>
                </a:rPr>
                <a:t>long-term investor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653EDAB-92FB-3A37-98B4-1458FC73725F}"/>
                </a:ext>
              </a:extLst>
            </p:cNvPr>
            <p:cNvSpPr/>
            <p:nvPr/>
          </p:nvSpPr>
          <p:spPr>
            <a:xfrm>
              <a:off x="1903693" y="2152990"/>
              <a:ext cx="1763549" cy="424107"/>
            </a:xfrm>
            <a:prstGeom prst="rect">
              <a:avLst/>
            </a:prstGeom>
            <a:solidFill>
              <a:srgbClr val="EDB2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 2060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8FFB256-C6FB-0110-D2EC-333E33576D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70425" y="2847898"/>
              <a:ext cx="202511" cy="20251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BEFB304-746E-7187-50A5-69CDF4D64F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70425" y="3638203"/>
              <a:ext cx="202511" cy="202511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AA3A066-50E8-40FF-9469-F85D3FED1505}"/>
                </a:ext>
              </a:extLst>
            </p:cNvPr>
            <p:cNvSpPr/>
            <p:nvPr/>
          </p:nvSpPr>
          <p:spPr>
            <a:xfrm>
              <a:off x="3680242" y="2582322"/>
              <a:ext cx="1763549" cy="1384664"/>
            </a:xfrm>
            <a:prstGeom prst="rect">
              <a:avLst/>
            </a:prstGeom>
            <a:solidFill>
              <a:srgbClr val="0040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lvl="1"/>
              <a:r>
                <a:rPr lang="en-US" sz="900" dirty="0">
                  <a:solidFill>
                    <a:schemeClr val="bg1"/>
                  </a:solidFill>
                </a:rPr>
                <a:t>Consider if you were born between</a:t>
              </a:r>
              <a:br>
                <a:rPr lang="en-US" sz="900" dirty="0">
                  <a:solidFill>
                    <a:schemeClr val="bg1"/>
                  </a:solidFill>
                </a:rPr>
              </a:br>
              <a:r>
                <a:rPr lang="en-US" sz="900" dirty="0">
                  <a:solidFill>
                    <a:schemeClr val="bg1"/>
                  </a:solidFill>
                </a:rPr>
                <a:t>1990-1994 or plan to withdraw from your account between</a:t>
              </a:r>
              <a:br>
                <a:rPr lang="en-US" sz="900" dirty="0">
                  <a:solidFill>
                    <a:schemeClr val="bg1"/>
                  </a:solidFill>
                </a:rPr>
              </a:br>
              <a:r>
                <a:rPr lang="en-US" sz="900" dirty="0">
                  <a:solidFill>
                    <a:schemeClr val="bg1"/>
                  </a:solidFill>
                </a:rPr>
                <a:t>2053-2057.</a:t>
              </a:r>
            </a:p>
            <a:p>
              <a:pPr lvl="1"/>
              <a:endParaRPr lang="en-US" sz="900" dirty="0">
                <a:solidFill>
                  <a:schemeClr val="bg1"/>
                </a:solidFill>
              </a:endParaRPr>
            </a:p>
            <a:p>
              <a:pPr lvl="1"/>
              <a:r>
                <a:rPr lang="en-US" sz="900" dirty="0">
                  <a:solidFill>
                    <a:schemeClr val="bg1"/>
                  </a:solidFill>
                </a:rPr>
                <a:t>For the </a:t>
              </a:r>
              <a:br>
                <a:rPr lang="en-US" sz="900" dirty="0">
                  <a:solidFill>
                    <a:schemeClr val="bg1"/>
                  </a:solidFill>
                </a:rPr>
              </a:br>
              <a:r>
                <a:rPr lang="en-US" sz="900" dirty="0">
                  <a:solidFill>
                    <a:schemeClr val="bg1"/>
                  </a:solidFill>
                </a:rPr>
                <a:t>long-term investor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657BC66-747C-950B-F3A2-722A27B48213}"/>
                </a:ext>
              </a:extLst>
            </p:cNvPr>
            <p:cNvSpPr/>
            <p:nvPr/>
          </p:nvSpPr>
          <p:spPr>
            <a:xfrm>
              <a:off x="3680242" y="2152990"/>
              <a:ext cx="1763549" cy="424107"/>
            </a:xfrm>
            <a:prstGeom prst="rect">
              <a:avLst/>
            </a:prstGeom>
            <a:solidFill>
              <a:srgbClr val="EDB2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 2055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294512D-EED6-D838-6BD1-6880EB826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46974" y="2847898"/>
              <a:ext cx="202511" cy="20251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60AF6C0-6B10-D32E-B15C-0C6FDF7F4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46974" y="3638203"/>
              <a:ext cx="202511" cy="20251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A1F4005-D5C8-8B8F-9867-7414FD71CBFC}"/>
                </a:ext>
              </a:extLst>
            </p:cNvPr>
            <p:cNvSpPr/>
            <p:nvPr/>
          </p:nvSpPr>
          <p:spPr>
            <a:xfrm>
              <a:off x="5456789" y="2582322"/>
              <a:ext cx="1763549" cy="1384664"/>
            </a:xfrm>
            <a:prstGeom prst="rect">
              <a:avLst/>
            </a:prstGeom>
            <a:solidFill>
              <a:srgbClr val="0040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lvl="1"/>
              <a:r>
                <a:rPr lang="en-US" sz="900" dirty="0">
                  <a:solidFill>
                    <a:schemeClr val="bg1"/>
                  </a:solidFill>
                </a:rPr>
                <a:t>Consider if you were born between</a:t>
              </a:r>
              <a:br>
                <a:rPr lang="en-US" sz="900" dirty="0">
                  <a:solidFill>
                    <a:schemeClr val="bg1"/>
                  </a:solidFill>
                </a:rPr>
              </a:br>
              <a:r>
                <a:rPr lang="en-US" sz="900" dirty="0">
                  <a:solidFill>
                    <a:schemeClr val="bg1"/>
                  </a:solidFill>
                </a:rPr>
                <a:t>1985-1989 or plan to withdraw from your account between</a:t>
              </a:r>
              <a:br>
                <a:rPr lang="en-US" sz="900" dirty="0">
                  <a:solidFill>
                    <a:schemeClr val="bg1"/>
                  </a:solidFill>
                </a:rPr>
              </a:br>
              <a:r>
                <a:rPr lang="en-US" sz="900" dirty="0">
                  <a:solidFill>
                    <a:schemeClr val="bg1"/>
                  </a:solidFill>
                </a:rPr>
                <a:t>2048-2052.</a:t>
              </a:r>
            </a:p>
            <a:p>
              <a:pPr lvl="1"/>
              <a:endParaRPr lang="en-US" sz="900" dirty="0">
                <a:solidFill>
                  <a:schemeClr val="bg1"/>
                </a:solidFill>
              </a:endParaRPr>
            </a:p>
            <a:p>
              <a:pPr lvl="1"/>
              <a:r>
                <a:rPr lang="en-US" sz="900" dirty="0">
                  <a:solidFill>
                    <a:schemeClr val="bg1"/>
                  </a:solidFill>
                </a:rPr>
                <a:t>For the </a:t>
              </a:r>
              <a:br>
                <a:rPr lang="en-US" sz="900" dirty="0">
                  <a:solidFill>
                    <a:schemeClr val="bg1"/>
                  </a:solidFill>
                </a:rPr>
              </a:br>
              <a:r>
                <a:rPr lang="en-US" sz="900" dirty="0">
                  <a:solidFill>
                    <a:schemeClr val="bg1"/>
                  </a:solidFill>
                </a:rPr>
                <a:t>long-term investor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1560B59-B9CB-3F09-9006-06468A41D61A}"/>
                </a:ext>
              </a:extLst>
            </p:cNvPr>
            <p:cNvSpPr/>
            <p:nvPr/>
          </p:nvSpPr>
          <p:spPr>
            <a:xfrm>
              <a:off x="5456789" y="2152990"/>
              <a:ext cx="1763549" cy="424107"/>
            </a:xfrm>
            <a:prstGeom prst="rect">
              <a:avLst/>
            </a:prstGeom>
            <a:solidFill>
              <a:srgbClr val="EDB2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 2050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6C2DCD9-E138-51CC-A4C8-5B14E16AC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23521" y="2847898"/>
              <a:ext cx="202511" cy="20251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B36B725-07A9-424C-DC4F-B1ACC25AA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23521" y="3638203"/>
              <a:ext cx="202511" cy="202511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6CBC0EDA-A352-50CE-1504-DEE8ED23EB44}"/>
                </a:ext>
              </a:extLst>
            </p:cNvPr>
            <p:cNvSpPr/>
            <p:nvPr/>
          </p:nvSpPr>
          <p:spPr>
            <a:xfrm>
              <a:off x="7233336" y="2582322"/>
              <a:ext cx="1763549" cy="1384664"/>
            </a:xfrm>
            <a:prstGeom prst="rect">
              <a:avLst/>
            </a:prstGeom>
            <a:solidFill>
              <a:srgbClr val="0040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lvl="1"/>
              <a:r>
                <a:rPr lang="en-US" sz="900" dirty="0">
                  <a:solidFill>
                    <a:schemeClr val="bg1"/>
                  </a:solidFill>
                </a:rPr>
                <a:t>Consider if you were born between</a:t>
              </a:r>
              <a:br>
                <a:rPr lang="en-US" sz="900" dirty="0">
                  <a:solidFill>
                    <a:schemeClr val="bg1"/>
                  </a:solidFill>
                </a:rPr>
              </a:br>
              <a:r>
                <a:rPr lang="en-US" sz="900" dirty="0">
                  <a:solidFill>
                    <a:schemeClr val="bg1"/>
                  </a:solidFill>
                </a:rPr>
                <a:t>1980-1984 or plan to withdraw from your account between</a:t>
              </a:r>
              <a:br>
                <a:rPr lang="en-US" sz="900" dirty="0">
                  <a:solidFill>
                    <a:schemeClr val="bg1"/>
                  </a:solidFill>
                </a:rPr>
              </a:br>
              <a:r>
                <a:rPr lang="en-US" sz="900" dirty="0">
                  <a:solidFill>
                    <a:schemeClr val="bg1"/>
                  </a:solidFill>
                </a:rPr>
                <a:t>2043-2047.</a:t>
              </a:r>
            </a:p>
            <a:p>
              <a:pPr lvl="1"/>
              <a:endParaRPr lang="en-US" sz="900" dirty="0">
                <a:solidFill>
                  <a:schemeClr val="bg1"/>
                </a:solidFill>
              </a:endParaRPr>
            </a:p>
            <a:p>
              <a:pPr lvl="1"/>
              <a:r>
                <a:rPr lang="en-US" sz="900" dirty="0">
                  <a:solidFill>
                    <a:schemeClr val="bg1"/>
                  </a:solidFill>
                </a:rPr>
                <a:t>For the </a:t>
              </a:r>
              <a:br>
                <a:rPr lang="en-US" sz="900" dirty="0">
                  <a:solidFill>
                    <a:schemeClr val="bg1"/>
                  </a:solidFill>
                </a:rPr>
              </a:br>
              <a:r>
                <a:rPr lang="en-US" sz="900" dirty="0">
                  <a:solidFill>
                    <a:schemeClr val="bg1"/>
                  </a:solidFill>
                </a:rPr>
                <a:t>long-term investor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562829F-EEA9-C6D0-7252-6F6D590DD4E4}"/>
                </a:ext>
              </a:extLst>
            </p:cNvPr>
            <p:cNvSpPr/>
            <p:nvPr/>
          </p:nvSpPr>
          <p:spPr>
            <a:xfrm>
              <a:off x="7233336" y="2152990"/>
              <a:ext cx="1763549" cy="424107"/>
            </a:xfrm>
            <a:prstGeom prst="rect">
              <a:avLst/>
            </a:prstGeom>
            <a:solidFill>
              <a:srgbClr val="EDB2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 2045</a:t>
              </a: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D928A8CF-81CD-E6A8-69BE-5D5A61CDB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00068" y="2847898"/>
              <a:ext cx="202511" cy="202511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02969937-65F9-1442-D79E-E699BFF74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00068" y="3638203"/>
              <a:ext cx="202511" cy="202511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C8D0028-4410-0D83-41B1-5048CBDC22AF}"/>
                </a:ext>
              </a:extLst>
            </p:cNvPr>
            <p:cNvSpPr/>
            <p:nvPr/>
          </p:nvSpPr>
          <p:spPr>
            <a:xfrm>
              <a:off x="127144" y="4411123"/>
              <a:ext cx="1763549" cy="1384664"/>
            </a:xfrm>
            <a:prstGeom prst="rect">
              <a:avLst/>
            </a:prstGeom>
            <a:solidFill>
              <a:srgbClr val="0040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lvl="1"/>
              <a:r>
                <a:rPr lang="en-US" sz="900" dirty="0">
                  <a:solidFill>
                    <a:schemeClr val="bg1"/>
                  </a:solidFill>
                </a:rPr>
                <a:t>Consider if you were born between</a:t>
              </a:r>
              <a:br>
                <a:rPr lang="en-US" sz="900" dirty="0">
                  <a:solidFill>
                    <a:schemeClr val="bg1"/>
                  </a:solidFill>
                </a:rPr>
              </a:br>
              <a:r>
                <a:rPr lang="en-US" sz="900" dirty="0">
                  <a:solidFill>
                    <a:schemeClr val="bg1"/>
                  </a:solidFill>
                </a:rPr>
                <a:t>1975-1979 or plan to withdraw from your account between</a:t>
              </a:r>
              <a:br>
                <a:rPr lang="en-US" sz="900" dirty="0">
                  <a:solidFill>
                    <a:schemeClr val="bg1"/>
                  </a:solidFill>
                </a:rPr>
              </a:br>
              <a:r>
                <a:rPr lang="en-US" sz="900" dirty="0">
                  <a:solidFill>
                    <a:schemeClr val="bg1"/>
                  </a:solidFill>
                </a:rPr>
                <a:t>2038-2042.</a:t>
              </a:r>
            </a:p>
            <a:p>
              <a:pPr lvl="1"/>
              <a:endParaRPr lang="en-US" sz="900" dirty="0">
                <a:solidFill>
                  <a:schemeClr val="bg1"/>
                </a:solidFill>
              </a:endParaRPr>
            </a:p>
            <a:p>
              <a:pPr lvl="1"/>
              <a:r>
                <a:rPr lang="en-US" sz="900" dirty="0">
                  <a:solidFill>
                    <a:schemeClr val="bg1"/>
                  </a:solidFill>
                </a:rPr>
                <a:t>For the </a:t>
              </a:r>
              <a:br>
                <a:rPr lang="en-US" sz="900" dirty="0">
                  <a:solidFill>
                    <a:schemeClr val="bg1"/>
                  </a:solidFill>
                </a:rPr>
              </a:br>
              <a:r>
                <a:rPr lang="en-US" sz="900" dirty="0">
                  <a:solidFill>
                    <a:schemeClr val="bg1"/>
                  </a:solidFill>
                </a:rPr>
                <a:t>long-term investor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C382000-B7B1-EF39-72DB-594603484959}"/>
                </a:ext>
              </a:extLst>
            </p:cNvPr>
            <p:cNvSpPr/>
            <p:nvPr/>
          </p:nvSpPr>
          <p:spPr>
            <a:xfrm>
              <a:off x="127144" y="3981790"/>
              <a:ext cx="1763549" cy="424107"/>
            </a:xfrm>
            <a:prstGeom prst="rect">
              <a:avLst/>
            </a:prstGeom>
            <a:solidFill>
              <a:srgbClr val="EDB2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 2040</a:t>
              </a:r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4ED376A1-6DF8-96C4-30F6-075F3A577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876" y="4676698"/>
              <a:ext cx="202511" cy="202511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0C4739A6-E326-0037-36DD-5873B84D2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876" y="5457858"/>
              <a:ext cx="202511" cy="202511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1772EBD-2C58-C2A6-7A4C-2621E6080AAB}"/>
                </a:ext>
              </a:extLst>
            </p:cNvPr>
            <p:cNvSpPr/>
            <p:nvPr/>
          </p:nvSpPr>
          <p:spPr>
            <a:xfrm>
              <a:off x="1903693" y="4411122"/>
              <a:ext cx="1763549" cy="1384664"/>
            </a:xfrm>
            <a:prstGeom prst="rect">
              <a:avLst/>
            </a:prstGeom>
            <a:solidFill>
              <a:srgbClr val="0040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lvl="1"/>
              <a:r>
                <a:rPr lang="en-US" sz="900" dirty="0">
                  <a:solidFill>
                    <a:schemeClr val="bg1"/>
                  </a:solidFill>
                </a:rPr>
                <a:t>Consider if you were born between</a:t>
              </a:r>
              <a:br>
                <a:rPr lang="en-US" sz="900" dirty="0">
                  <a:solidFill>
                    <a:schemeClr val="bg1"/>
                  </a:solidFill>
                </a:rPr>
              </a:br>
              <a:r>
                <a:rPr lang="en-US" sz="900" dirty="0">
                  <a:solidFill>
                    <a:schemeClr val="bg1"/>
                  </a:solidFill>
                </a:rPr>
                <a:t>1970-1974 or plan to withdraw from your account between</a:t>
              </a:r>
              <a:br>
                <a:rPr lang="en-US" sz="900" dirty="0">
                  <a:solidFill>
                    <a:schemeClr val="bg1"/>
                  </a:solidFill>
                </a:rPr>
              </a:br>
              <a:r>
                <a:rPr lang="en-US" sz="900" dirty="0">
                  <a:solidFill>
                    <a:schemeClr val="bg1"/>
                  </a:solidFill>
                </a:rPr>
                <a:t>2033-2037.</a:t>
              </a:r>
            </a:p>
            <a:p>
              <a:pPr lvl="1"/>
              <a:endParaRPr lang="en-US" sz="900" dirty="0">
                <a:solidFill>
                  <a:schemeClr val="bg1"/>
                </a:solidFill>
              </a:endParaRPr>
            </a:p>
            <a:p>
              <a:pPr lvl="1"/>
              <a:r>
                <a:rPr lang="en-US" sz="900" dirty="0">
                  <a:solidFill>
                    <a:schemeClr val="bg1"/>
                  </a:solidFill>
                </a:rPr>
                <a:t>For the </a:t>
              </a:r>
            </a:p>
            <a:p>
              <a:pPr lvl="1"/>
              <a:r>
                <a:rPr lang="en-US" sz="900" dirty="0">
                  <a:solidFill>
                    <a:schemeClr val="bg1"/>
                  </a:solidFill>
                </a:rPr>
                <a:t>medium-term investor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65BBA4EF-992D-36AE-5164-669C2ED05F43}"/>
                </a:ext>
              </a:extLst>
            </p:cNvPr>
            <p:cNvSpPr/>
            <p:nvPr/>
          </p:nvSpPr>
          <p:spPr>
            <a:xfrm>
              <a:off x="1903693" y="3981790"/>
              <a:ext cx="1763549" cy="424107"/>
            </a:xfrm>
            <a:prstGeom prst="rect">
              <a:avLst/>
            </a:prstGeom>
            <a:solidFill>
              <a:srgbClr val="EDB2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 2035</a:t>
              </a: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698554B4-CABB-D467-5437-F6CC2D46B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70425" y="4676698"/>
              <a:ext cx="202511" cy="202511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B1F5A1FC-2138-5D03-1055-D5F7AF399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70425" y="5467003"/>
              <a:ext cx="202511" cy="202511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5A1FB1F1-DDA2-CD99-936B-BFC6A0F68079}"/>
                </a:ext>
              </a:extLst>
            </p:cNvPr>
            <p:cNvSpPr/>
            <p:nvPr/>
          </p:nvSpPr>
          <p:spPr>
            <a:xfrm>
              <a:off x="3680242" y="4411122"/>
              <a:ext cx="1763549" cy="1384664"/>
            </a:xfrm>
            <a:prstGeom prst="rect">
              <a:avLst/>
            </a:prstGeom>
            <a:solidFill>
              <a:srgbClr val="0040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lvl="1"/>
              <a:r>
                <a:rPr lang="en-US" sz="900" dirty="0">
                  <a:solidFill>
                    <a:schemeClr val="bg1"/>
                  </a:solidFill>
                </a:rPr>
                <a:t>Consider if you were born between</a:t>
              </a:r>
              <a:br>
                <a:rPr lang="en-US" sz="900" dirty="0">
                  <a:solidFill>
                    <a:schemeClr val="bg1"/>
                  </a:solidFill>
                </a:rPr>
              </a:br>
              <a:r>
                <a:rPr lang="en-US" sz="900" dirty="0">
                  <a:solidFill>
                    <a:schemeClr val="bg1"/>
                  </a:solidFill>
                </a:rPr>
                <a:t>1965-1969 or plan to withdraw from your account between</a:t>
              </a:r>
              <a:br>
                <a:rPr lang="en-US" sz="900" dirty="0">
                  <a:solidFill>
                    <a:schemeClr val="bg1"/>
                  </a:solidFill>
                </a:rPr>
              </a:br>
              <a:r>
                <a:rPr lang="en-US" sz="900" dirty="0">
                  <a:solidFill>
                    <a:schemeClr val="bg1"/>
                  </a:solidFill>
                </a:rPr>
                <a:t>2028-2032.</a:t>
              </a:r>
            </a:p>
            <a:p>
              <a:pPr lvl="1"/>
              <a:endParaRPr lang="en-US" sz="900" dirty="0">
                <a:solidFill>
                  <a:schemeClr val="bg1"/>
                </a:solidFill>
              </a:endParaRPr>
            </a:p>
            <a:p>
              <a:pPr lvl="1"/>
              <a:r>
                <a:rPr lang="en-US" sz="900" dirty="0">
                  <a:solidFill>
                    <a:schemeClr val="bg1"/>
                  </a:solidFill>
                </a:rPr>
                <a:t>For the </a:t>
              </a:r>
            </a:p>
            <a:p>
              <a:pPr lvl="1"/>
              <a:r>
                <a:rPr lang="en-US" sz="900" dirty="0">
                  <a:solidFill>
                    <a:schemeClr val="bg1"/>
                  </a:solidFill>
                </a:rPr>
                <a:t>medium-term investor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08032D47-0607-CB98-282A-D82CADC9F2B1}"/>
                </a:ext>
              </a:extLst>
            </p:cNvPr>
            <p:cNvSpPr/>
            <p:nvPr/>
          </p:nvSpPr>
          <p:spPr>
            <a:xfrm>
              <a:off x="3680242" y="3981790"/>
              <a:ext cx="1763549" cy="424107"/>
            </a:xfrm>
            <a:prstGeom prst="rect">
              <a:avLst/>
            </a:prstGeom>
            <a:solidFill>
              <a:srgbClr val="EDB2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 2030</a:t>
              </a: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1188FB93-9E6E-2220-330E-1B810BDB2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46974" y="4676698"/>
              <a:ext cx="202511" cy="202511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E70683A2-8F35-E787-0961-A53496481F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46974" y="5467003"/>
              <a:ext cx="202511" cy="202511"/>
            </a:xfrm>
            <a:prstGeom prst="rect">
              <a:avLst/>
            </a:prstGeom>
          </p:spPr>
        </p:pic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48639C7-0E6A-E66F-F2F7-B546DCFA32D2}"/>
                </a:ext>
              </a:extLst>
            </p:cNvPr>
            <p:cNvSpPr/>
            <p:nvPr/>
          </p:nvSpPr>
          <p:spPr>
            <a:xfrm>
              <a:off x="5456789" y="4411122"/>
              <a:ext cx="1763549" cy="1384664"/>
            </a:xfrm>
            <a:prstGeom prst="rect">
              <a:avLst/>
            </a:prstGeom>
            <a:solidFill>
              <a:srgbClr val="0040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lvl="1"/>
              <a:r>
                <a:rPr lang="en-US" sz="900" dirty="0">
                  <a:solidFill>
                    <a:schemeClr val="bg1"/>
                  </a:solidFill>
                </a:rPr>
                <a:t>Consider if you were born between</a:t>
              </a:r>
              <a:br>
                <a:rPr lang="en-US" sz="900" dirty="0">
                  <a:solidFill>
                    <a:schemeClr val="bg1"/>
                  </a:solidFill>
                </a:rPr>
              </a:br>
              <a:r>
                <a:rPr lang="en-US" sz="900" dirty="0">
                  <a:solidFill>
                    <a:schemeClr val="bg1"/>
                  </a:solidFill>
                </a:rPr>
                <a:t>1958-1964 or plan to withdraw from your account between</a:t>
              </a:r>
              <a:br>
                <a:rPr lang="en-US" sz="900" dirty="0">
                  <a:solidFill>
                    <a:schemeClr val="bg1"/>
                  </a:solidFill>
                </a:rPr>
              </a:br>
              <a:r>
                <a:rPr lang="en-US" sz="900" dirty="0">
                  <a:solidFill>
                    <a:schemeClr val="bg1"/>
                  </a:solidFill>
                </a:rPr>
                <a:t>next year and 2027.</a:t>
              </a:r>
            </a:p>
            <a:p>
              <a:pPr lvl="1"/>
              <a:endParaRPr lang="en-US" sz="900" dirty="0">
                <a:solidFill>
                  <a:schemeClr val="bg1"/>
                </a:solidFill>
              </a:endParaRPr>
            </a:p>
            <a:p>
              <a:pPr lvl="1"/>
              <a:r>
                <a:rPr lang="en-US" sz="900" dirty="0">
                  <a:solidFill>
                    <a:schemeClr val="bg1"/>
                  </a:solidFill>
                </a:rPr>
                <a:t>For the </a:t>
              </a:r>
            </a:p>
            <a:p>
              <a:pPr lvl="1"/>
              <a:r>
                <a:rPr lang="en-US" sz="900" dirty="0">
                  <a:solidFill>
                    <a:schemeClr val="bg1"/>
                  </a:solidFill>
                </a:rPr>
                <a:t>short-term investor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64DE8BA9-75AE-0BEA-3FAC-C874971C64E9}"/>
                </a:ext>
              </a:extLst>
            </p:cNvPr>
            <p:cNvSpPr/>
            <p:nvPr/>
          </p:nvSpPr>
          <p:spPr>
            <a:xfrm>
              <a:off x="5456789" y="3981790"/>
              <a:ext cx="1763549" cy="424107"/>
            </a:xfrm>
            <a:prstGeom prst="rect">
              <a:avLst/>
            </a:prstGeom>
            <a:solidFill>
              <a:srgbClr val="EDB2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 2025</a:t>
              </a: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E3789DE4-FAB8-2D91-4B3C-1FCCCBF0C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23521" y="4676698"/>
              <a:ext cx="202511" cy="202511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BEAD4AC5-4D37-B7A1-D812-3A7A8CF24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23521" y="5467003"/>
              <a:ext cx="202511" cy="202511"/>
            </a:xfrm>
            <a:prstGeom prst="rect">
              <a:avLst/>
            </a:prstGeom>
          </p:spPr>
        </p:pic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82E6DFCB-9B6A-5368-3482-52DE0CC71A04}"/>
                </a:ext>
              </a:extLst>
            </p:cNvPr>
            <p:cNvSpPr/>
            <p:nvPr/>
          </p:nvSpPr>
          <p:spPr>
            <a:xfrm>
              <a:off x="7233336" y="4411122"/>
              <a:ext cx="1763549" cy="1384664"/>
            </a:xfrm>
            <a:prstGeom prst="rect">
              <a:avLst/>
            </a:prstGeom>
            <a:solidFill>
              <a:srgbClr val="0040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lvl="1"/>
              <a:r>
                <a:rPr lang="en-US" sz="900" dirty="0">
                  <a:solidFill>
                    <a:schemeClr val="bg1"/>
                  </a:solidFill>
                </a:rPr>
                <a:t>Consider if you were born between</a:t>
              </a:r>
              <a:br>
                <a:rPr lang="en-US" sz="900" dirty="0">
                  <a:solidFill>
                    <a:schemeClr val="bg1"/>
                  </a:solidFill>
                </a:rPr>
              </a:br>
              <a:r>
                <a:rPr lang="en-US" sz="900" dirty="0">
                  <a:solidFill>
                    <a:schemeClr val="bg1"/>
                  </a:solidFill>
                </a:rPr>
                <a:t>1958 or already withdrawing from your account.</a:t>
              </a:r>
              <a:br>
                <a:rPr lang="en-US" sz="900" dirty="0">
                  <a:solidFill>
                    <a:schemeClr val="bg1"/>
                  </a:solidFill>
                </a:rPr>
              </a:br>
              <a:endParaRPr lang="en-US" sz="900" dirty="0">
                <a:solidFill>
                  <a:schemeClr val="bg1"/>
                </a:solidFill>
              </a:endParaRPr>
            </a:p>
            <a:p>
              <a:pPr lvl="1"/>
              <a:endParaRPr lang="en-US" sz="900" dirty="0">
                <a:solidFill>
                  <a:schemeClr val="bg1"/>
                </a:solidFill>
              </a:endParaRPr>
            </a:p>
            <a:p>
              <a:pPr lvl="1"/>
              <a:r>
                <a:rPr lang="en-US" sz="900" dirty="0">
                  <a:solidFill>
                    <a:schemeClr val="bg1"/>
                  </a:solidFill>
                </a:rPr>
                <a:t>For those </a:t>
              </a:r>
            </a:p>
            <a:p>
              <a:pPr lvl="1"/>
              <a:r>
                <a:rPr lang="en-US" sz="900" dirty="0">
                  <a:solidFill>
                    <a:schemeClr val="bg1"/>
                  </a:solidFill>
                </a:rPr>
                <a:t>already withdrawing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1108E0A-3B0F-4CF6-E425-A310524C95F6}"/>
                </a:ext>
              </a:extLst>
            </p:cNvPr>
            <p:cNvSpPr/>
            <p:nvPr/>
          </p:nvSpPr>
          <p:spPr>
            <a:xfrm>
              <a:off x="7233336" y="3981790"/>
              <a:ext cx="1763549" cy="424107"/>
            </a:xfrm>
            <a:prstGeom prst="rect">
              <a:avLst/>
            </a:prstGeom>
            <a:solidFill>
              <a:srgbClr val="EDB2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 INCOME</a:t>
              </a: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DEE8C729-936C-B200-F702-BB52C234B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00068" y="4676698"/>
              <a:ext cx="202511" cy="202511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D152490C-8049-B2AB-2AE4-C46470D30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00068" y="5467003"/>
              <a:ext cx="202511" cy="202511"/>
            </a:xfrm>
            <a:prstGeom prst="rect">
              <a:avLst/>
            </a:prstGeom>
          </p:spPr>
        </p:pic>
      </p:grpSp>
      <p:pic>
        <p:nvPicPr>
          <p:cNvPr id="63" name="Picture 62" descr="Thrift Savings Plan logo.">
            <a:extLst>
              <a:ext uri="{FF2B5EF4-FFF2-40B4-BE49-F238E27FC236}">
                <a16:creationId xmlns:a16="http://schemas.microsoft.com/office/drawing/2014/main" id="{CF4B8E8D-A58D-E452-36F1-5FD0B17829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126" y="5679982"/>
            <a:ext cx="739644" cy="772678"/>
          </a:xfrm>
          <a:prstGeom prst="diamond">
            <a:avLst/>
          </a:prstGeom>
        </p:spPr>
      </p:pic>
      <p:sp>
        <p:nvSpPr>
          <p:cNvPr id="64" name="Content Placeholder 16">
            <a:extLst>
              <a:ext uri="{FF2B5EF4-FFF2-40B4-BE49-F238E27FC236}">
                <a16:creationId xmlns:a16="http://schemas.microsoft.com/office/drawing/2014/main" id="{2039EB4F-63AC-FF35-6DBD-8B82329AA68D}"/>
              </a:ext>
            </a:extLst>
          </p:cNvPr>
          <p:cNvSpPr txBox="1">
            <a:spLocks/>
          </p:cNvSpPr>
          <p:nvPr/>
        </p:nvSpPr>
        <p:spPr>
          <a:xfrm>
            <a:off x="1292292" y="5709366"/>
            <a:ext cx="6727102" cy="5105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1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1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1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1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indent="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  <a:tabLst>
                <a:tab pos="240665" algn="l"/>
                <a:tab pos="241300" algn="l"/>
              </a:tabLst>
            </a:pPr>
            <a:r>
              <a:rPr lang="en-US" sz="1200" b="0" spc="-5" dirty="0">
                <a:solidFill>
                  <a:srgbClr val="1B3867"/>
                </a:solidFill>
                <a:latin typeface="Arial"/>
                <a:cs typeface="Arial"/>
              </a:rPr>
              <a:t>With the exception of L Income, the investment mix of each L Fund becomes more conservative over time. To change your investments, log in to My Account on </a:t>
            </a:r>
            <a:r>
              <a:rPr lang="en-US" sz="1200" b="0" i="1" spc="-5" dirty="0">
                <a:solidFill>
                  <a:srgbClr val="1B3867"/>
                </a:solidFill>
                <a:latin typeface="Arial"/>
                <a:cs typeface="Arial"/>
                <a:hlinkClick r:id="rId6"/>
              </a:rPr>
              <a:t>https://www.tsp.gov</a:t>
            </a:r>
            <a:r>
              <a:rPr lang="en-US" sz="1200" b="0" i="1" spc="-5" dirty="0">
                <a:solidFill>
                  <a:srgbClr val="1B3867"/>
                </a:solidFill>
                <a:latin typeface="Arial"/>
                <a:cs typeface="Arial"/>
              </a:rPr>
              <a:t> </a:t>
            </a:r>
            <a:r>
              <a:rPr lang="en-US" sz="1200" b="0" spc="-5" dirty="0">
                <a:solidFill>
                  <a:srgbClr val="1B3867"/>
                </a:solidFill>
                <a:latin typeface="Arial"/>
                <a:cs typeface="Arial"/>
              </a:rPr>
              <a:t>and </a:t>
            </a:r>
            <a:br>
              <a:rPr lang="en-US" sz="1200" b="0" spc="-5" dirty="0">
                <a:solidFill>
                  <a:srgbClr val="1B3867"/>
                </a:solidFill>
                <a:latin typeface="Arial"/>
                <a:cs typeface="Arial"/>
              </a:rPr>
            </a:br>
            <a:r>
              <a:rPr lang="en-US" sz="1200" b="0" spc="-5" dirty="0">
                <a:solidFill>
                  <a:srgbClr val="1B3867"/>
                </a:solidFill>
                <a:latin typeface="Arial"/>
                <a:cs typeface="Arial"/>
              </a:rPr>
              <a:t>choose “Contribution Allocation” or “Interfund transfers” from the the menu.</a:t>
            </a:r>
            <a:endParaRPr lang="en-US" sz="1200" b="0" dirty="0">
              <a:solidFill>
                <a:srgbClr val="1B3867"/>
              </a:solidFill>
            </a:endParaRPr>
          </a:p>
        </p:txBody>
      </p:sp>
      <p:pic>
        <p:nvPicPr>
          <p:cNvPr id="65" name="Picture 64" descr="Paper with hand icon indicating additional resource.">
            <a:extLst>
              <a:ext uri="{FF2B5EF4-FFF2-40B4-BE49-F238E27FC236}">
                <a16:creationId xmlns:a16="http://schemas.microsoft.com/office/drawing/2014/main" id="{42BA7758-DA5D-3CFC-5842-7199596CDB9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030841EA-0A52-0DB0-F9E1-B51ED2CB9FC4}"/>
              </a:ext>
            </a:extLst>
          </p:cNvPr>
          <p:cNvSpPr txBox="1"/>
          <p:nvPr/>
        </p:nvSpPr>
        <p:spPr>
          <a:xfrm>
            <a:off x="808601" y="6414560"/>
            <a:ext cx="5727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Thrift Savings Plan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Handout Available</a:t>
            </a:r>
          </a:p>
        </p:txBody>
      </p:sp>
    </p:spTree>
    <p:extLst>
      <p:ext uri="{BB962C8B-B14F-4D97-AF65-F5344CB8AC3E}">
        <p14:creationId xmlns:p14="http://schemas.microsoft.com/office/powerpoint/2010/main" val="23175414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4801D51-0FD5-E7BF-B189-2E99A970B1D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TSP Experience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5C6205EB-CD44-9D13-B5A0-7098515B4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1776" y="1696525"/>
            <a:ext cx="6756756" cy="4016375"/>
          </a:xfrm>
        </p:spPr>
        <p:txBody>
          <a:bodyPr/>
          <a:lstStyle/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tools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Mobile app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 assistant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Live agent chat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Streamlined processes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Electronic signature</a:t>
            </a:r>
            <a:endParaRPr lang="en-US" altLang="en-US" sz="2000" b="0" dirty="0">
              <a:solidFill>
                <a:srgbClr val="1B38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Rollover assistance</a:t>
            </a:r>
            <a:endParaRPr lang="en-US" altLang="en-US" sz="2000" i="1" dirty="0">
              <a:solidFill>
                <a:srgbClr val="1B3867"/>
              </a:solidFill>
            </a:endParaRP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Electronic payment options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Secure participant mailbox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Mutual fund </a:t>
            </a:r>
            <a:r>
              <a:rPr lang="en-US" altLang="en-US" sz="2500" dirty="0">
                <a:solidFill>
                  <a:srgbClr val="1B3867"/>
                </a:solidFill>
              </a:rPr>
              <a:t>w</a:t>
            </a: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indow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Greater investment flexibility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Eligibility requirements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Additional fees</a:t>
            </a:r>
            <a:endParaRPr lang="en-US" altLang="en-US" sz="2000" b="0" dirty="0">
              <a:solidFill>
                <a:srgbClr val="1B38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1211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B06EDCE-1B1F-316C-B3E3-B2BE22B4678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410977"/>
            <a:ext cx="6779174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Blended Retirement System: 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Automatic and Matching Contributions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72C4C65-5BAF-DDF2-1CB1-3DD693BEDEBB}"/>
              </a:ext>
            </a:extLst>
          </p:cNvPr>
          <p:cNvSpPr/>
          <p:nvPr/>
        </p:nvSpPr>
        <p:spPr>
          <a:xfrm>
            <a:off x="399104" y="1455266"/>
            <a:ext cx="8433442" cy="417845"/>
          </a:xfrm>
          <a:prstGeom prst="rect">
            <a:avLst/>
          </a:prstGeom>
          <a:solidFill>
            <a:srgbClr val="1B386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Defined Contribution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Thrift Savings Plan (TSP)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AF269F7-91D2-8188-2C34-4F30AF30F3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4057143"/>
              </p:ext>
            </p:extLst>
          </p:nvPr>
        </p:nvGraphicFramePr>
        <p:xfrm>
          <a:off x="399104" y="1970731"/>
          <a:ext cx="8433443" cy="36564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9422">
                  <a:extLst>
                    <a:ext uri="{9D8B030D-6E8A-4147-A177-3AD203B41FA5}">
                      <a16:colId xmlns:a16="http://schemas.microsoft.com/office/drawing/2014/main" val="3382725206"/>
                    </a:ext>
                  </a:extLst>
                </a:gridCol>
                <a:gridCol w="2071561">
                  <a:extLst>
                    <a:ext uri="{9D8B030D-6E8A-4147-A177-3AD203B41FA5}">
                      <a16:colId xmlns:a16="http://schemas.microsoft.com/office/drawing/2014/main" val="2917445761"/>
                    </a:ext>
                  </a:extLst>
                </a:gridCol>
                <a:gridCol w="2176757">
                  <a:extLst>
                    <a:ext uri="{9D8B030D-6E8A-4147-A177-3AD203B41FA5}">
                      <a16:colId xmlns:a16="http://schemas.microsoft.com/office/drawing/2014/main" val="1990626117"/>
                    </a:ext>
                  </a:extLst>
                </a:gridCol>
                <a:gridCol w="2435703">
                  <a:extLst>
                    <a:ext uri="{9D8B030D-6E8A-4147-A177-3AD203B41FA5}">
                      <a16:colId xmlns:a16="http://schemas.microsoft.com/office/drawing/2014/main" val="2269071547"/>
                    </a:ext>
                  </a:extLst>
                </a:gridCol>
              </a:tblGrid>
              <a:tr h="973263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9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You Contribute</a:t>
                      </a:r>
                    </a:p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(Roth and/or</a:t>
                      </a:r>
                    </a:p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Traditional)</a:t>
                      </a:r>
                      <a:endParaRPr lang="en-US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396" marR="85396" marT="42698" marB="42698" anchor="ctr">
                    <a:solidFill>
                      <a:srgbClr val="2B60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9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Coast Guard Automatic Contribution </a:t>
                      </a: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(Traditional)</a:t>
                      </a:r>
                      <a:endParaRPr lang="en-US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396" marR="85396" marT="42698" marB="42698" anchor="ctr">
                    <a:solidFill>
                      <a:srgbClr val="2B60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9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Coast Guard  Matching</a:t>
                      </a:r>
                    </a:p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9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Contribution </a:t>
                      </a: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(Traditional)</a:t>
                      </a:r>
                    </a:p>
                  </a:txBody>
                  <a:tcPr marL="85396" marR="85396" marT="42698" marB="42698" anchor="ctr">
                    <a:solidFill>
                      <a:srgbClr val="2B60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9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9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Contribution</a:t>
                      </a:r>
                    </a:p>
                  </a:txBody>
                  <a:tcPr marL="85396" marR="85396" marT="42698" marB="42698" anchor="ctr">
                    <a:solidFill>
                      <a:srgbClr val="2B60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1265970"/>
                  </a:ext>
                </a:extLst>
              </a:tr>
              <a:tr h="333555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85396" marR="85396" marT="42698" marB="42698" anchor="ctr">
                    <a:solidFill>
                      <a:srgbClr val="D0DB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</a:t>
                      </a:r>
                    </a:p>
                  </a:txBody>
                  <a:tcPr marL="85396" marR="85396" marT="42698" marB="42698" anchor="ctr">
                    <a:solidFill>
                      <a:srgbClr val="D0DB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85396" marR="85396" marT="42698" marB="42698" anchor="ctr">
                    <a:solidFill>
                      <a:srgbClr val="D0DB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</a:t>
                      </a:r>
                    </a:p>
                  </a:txBody>
                  <a:tcPr marL="85396" marR="85396" marT="42698" marB="42698" anchor="ctr">
                    <a:solidFill>
                      <a:srgbClr val="D0D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2955411"/>
                  </a:ext>
                </a:extLst>
              </a:tr>
              <a:tr h="333555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</a:t>
                      </a:r>
                    </a:p>
                  </a:txBody>
                  <a:tcPr marL="85396" marR="85396" marT="42698" marB="4269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</a:t>
                      </a:r>
                    </a:p>
                  </a:txBody>
                  <a:tcPr marL="85396" marR="85396" marT="42698" marB="4269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</a:t>
                      </a:r>
                    </a:p>
                  </a:txBody>
                  <a:tcPr marL="85396" marR="85396" marT="42698" marB="4269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3%</a:t>
                      </a:r>
                    </a:p>
                  </a:txBody>
                  <a:tcPr marL="85396" marR="85396" marT="42698" marB="4269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2992403"/>
                  </a:ext>
                </a:extLst>
              </a:tr>
              <a:tr h="333555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2%</a:t>
                      </a:r>
                    </a:p>
                  </a:txBody>
                  <a:tcPr marL="85396" marR="85396" marT="42698" marB="42698" anchor="ctr">
                    <a:solidFill>
                      <a:srgbClr val="D0DB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</a:t>
                      </a:r>
                    </a:p>
                  </a:txBody>
                  <a:tcPr marL="85396" marR="85396" marT="42698" marB="42698" anchor="ctr">
                    <a:solidFill>
                      <a:srgbClr val="D0DB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2%</a:t>
                      </a:r>
                    </a:p>
                  </a:txBody>
                  <a:tcPr marL="85396" marR="85396" marT="42698" marB="42698" anchor="ctr">
                    <a:solidFill>
                      <a:srgbClr val="D0DB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</a:t>
                      </a:r>
                    </a:p>
                  </a:txBody>
                  <a:tcPr marL="85396" marR="85396" marT="42698" marB="42698" anchor="ctr">
                    <a:solidFill>
                      <a:srgbClr val="D0D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3056994"/>
                  </a:ext>
                </a:extLst>
              </a:tr>
              <a:tr h="333555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3%</a:t>
                      </a:r>
                    </a:p>
                  </a:txBody>
                  <a:tcPr marL="85396" marR="85396" marT="42698" marB="4269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</a:t>
                      </a:r>
                    </a:p>
                  </a:txBody>
                  <a:tcPr marL="85396" marR="85396" marT="42698" marB="4269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3%</a:t>
                      </a:r>
                    </a:p>
                  </a:txBody>
                  <a:tcPr marL="85396" marR="85396" marT="42698" marB="4269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7%</a:t>
                      </a:r>
                    </a:p>
                  </a:txBody>
                  <a:tcPr marL="85396" marR="85396" marT="42698" marB="4269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7289300"/>
                  </a:ext>
                </a:extLst>
              </a:tr>
              <a:tr h="333555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4%</a:t>
                      </a:r>
                    </a:p>
                  </a:txBody>
                  <a:tcPr marL="85396" marR="85396" marT="42698" marB="42698" anchor="ctr">
                    <a:solidFill>
                      <a:srgbClr val="D0DB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</a:t>
                      </a:r>
                    </a:p>
                  </a:txBody>
                  <a:tcPr marL="85396" marR="85396" marT="42698" marB="42698" anchor="ctr">
                    <a:solidFill>
                      <a:srgbClr val="D0DB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3.5%</a:t>
                      </a:r>
                    </a:p>
                  </a:txBody>
                  <a:tcPr marL="85396" marR="85396" marT="42698" marB="42698" anchor="ctr">
                    <a:solidFill>
                      <a:srgbClr val="D0DB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8.5%</a:t>
                      </a:r>
                    </a:p>
                  </a:txBody>
                  <a:tcPr marL="85396" marR="85396" marT="42698" marB="42698" anchor="ctr">
                    <a:solidFill>
                      <a:srgbClr val="D0D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576281"/>
                  </a:ext>
                </a:extLst>
              </a:tr>
              <a:tr h="333555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</a:t>
                      </a:r>
                    </a:p>
                  </a:txBody>
                  <a:tcPr marL="85396" marR="85396" marT="42698" marB="4269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</a:t>
                      </a:r>
                    </a:p>
                  </a:txBody>
                  <a:tcPr marL="85396" marR="85396" marT="42698" marB="4269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4%</a:t>
                      </a:r>
                    </a:p>
                  </a:txBody>
                  <a:tcPr marL="85396" marR="85396" marT="42698" marB="4269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10%</a:t>
                      </a:r>
                    </a:p>
                  </a:txBody>
                  <a:tcPr marL="85396" marR="85396" marT="42698" marB="4269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7308750"/>
                  </a:ext>
                </a:extLst>
              </a:tr>
              <a:tr h="584421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More Than 5%</a:t>
                      </a:r>
                    </a:p>
                  </a:txBody>
                  <a:tcPr marL="85396" marR="85396" marT="42698" marB="42698" anchor="ctr">
                    <a:solidFill>
                      <a:srgbClr val="D0DB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</a:t>
                      </a:r>
                    </a:p>
                  </a:txBody>
                  <a:tcPr marL="85396" marR="85396" marT="42698" marB="42698" anchor="ctr">
                    <a:solidFill>
                      <a:srgbClr val="D0DB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4%</a:t>
                      </a:r>
                    </a:p>
                  </a:txBody>
                  <a:tcPr marL="85396" marR="85396" marT="42698" marB="42698" anchor="ctr">
                    <a:solidFill>
                      <a:srgbClr val="D0DB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Your Contribution + 5%</a:t>
                      </a:r>
                    </a:p>
                  </a:txBody>
                  <a:tcPr marL="85396" marR="85396" marT="42698" marB="42698" anchor="ctr">
                    <a:solidFill>
                      <a:srgbClr val="D0D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560319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C978B45-14E5-6F35-B0BC-D3318EA0AE3F}"/>
              </a:ext>
            </a:extLst>
          </p:cNvPr>
          <p:cNvSpPr txBox="1"/>
          <p:nvPr/>
        </p:nvSpPr>
        <p:spPr>
          <a:xfrm>
            <a:off x="195908" y="5711803"/>
            <a:ext cx="77887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1B3867"/>
                </a:solidFill>
              </a:rPr>
              <a:t>Service members who joined on or after January 1, 2018: </a:t>
            </a:r>
            <a:br>
              <a:rPr lang="en-US" sz="1600" b="1" dirty="0">
                <a:solidFill>
                  <a:srgbClr val="1B3867"/>
                </a:solidFill>
              </a:rPr>
            </a:br>
            <a:r>
              <a:rPr lang="en-US" sz="1500" b="1" dirty="0">
                <a:solidFill>
                  <a:srgbClr val="1B3867"/>
                </a:solidFill>
              </a:rPr>
              <a:t>    •  </a:t>
            </a:r>
            <a:r>
              <a:rPr lang="en-US" sz="1500" dirty="0">
                <a:solidFill>
                  <a:srgbClr val="1B3867"/>
                </a:solidFill>
              </a:rPr>
              <a:t>1% Coast Guard Automatic Contribution begins 60 days after entering service. </a:t>
            </a:r>
            <a:br>
              <a:rPr lang="en-US" sz="1500" dirty="0">
                <a:solidFill>
                  <a:srgbClr val="1B3867"/>
                </a:solidFill>
              </a:rPr>
            </a:br>
            <a:r>
              <a:rPr lang="en-US" sz="1500" b="1" dirty="0">
                <a:solidFill>
                  <a:srgbClr val="1B3867"/>
                </a:solidFill>
              </a:rPr>
              <a:t>    •  </a:t>
            </a:r>
            <a:r>
              <a:rPr lang="en-US" sz="1500" dirty="0">
                <a:solidFill>
                  <a:srgbClr val="1B3867"/>
                </a:solidFill>
              </a:rPr>
              <a:t>4% Coast Guard Matching Contributions begin after completing 2 years of service. </a:t>
            </a:r>
            <a:br>
              <a:rPr lang="en-US" sz="1500" dirty="0">
                <a:solidFill>
                  <a:srgbClr val="1B3867"/>
                </a:solidFill>
              </a:rPr>
            </a:br>
            <a:r>
              <a:rPr lang="en-US" sz="1500" b="1" dirty="0">
                <a:solidFill>
                  <a:srgbClr val="1B3867"/>
                </a:solidFill>
              </a:rPr>
              <a:t>    •  </a:t>
            </a:r>
            <a:r>
              <a:rPr lang="en-US" sz="1500" dirty="0">
                <a:solidFill>
                  <a:srgbClr val="1B3867"/>
                </a:solidFill>
              </a:rPr>
              <a:t>Both automatic and matching contributions are vested after serving two years</a:t>
            </a:r>
            <a:r>
              <a:rPr lang="en-US" sz="1600" dirty="0">
                <a:solidFill>
                  <a:srgbClr val="1B3867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986703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E29098F-3844-747B-982D-419BF3D16DC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Manage Your TSP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42AB7F77-3972-B0EF-3092-EC7908A04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1776" y="1696525"/>
            <a:ext cx="6407299" cy="4016375"/>
          </a:xfrm>
        </p:spPr>
        <p:txBody>
          <a:bodyPr/>
          <a:lstStyle/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1: Direct Access – </a:t>
            </a:r>
            <a:b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500" b="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https://hcm.direct-access.uscg.mil</a:t>
            </a:r>
            <a:endParaRPr lang="en-US" altLang="en-US" sz="2500" b="0" i="1" dirty="0">
              <a:solidFill>
                <a:srgbClr val="1B38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 – stop – change </a:t>
            </a:r>
          </a:p>
          <a:p>
            <a:pPr marL="1209294" lvl="2" indent="-28575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1B3867"/>
                </a:solidFill>
              </a:rPr>
              <a:t>Percentage</a:t>
            </a:r>
          </a:p>
          <a:p>
            <a:pPr marL="1209294" lvl="2" indent="-28575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 (Traditional / Roth)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 address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2: </a:t>
            </a:r>
            <a:r>
              <a:rPr lang="en-US" altLang="en-US" sz="25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TSP.gov</a:t>
            </a:r>
            <a:r>
              <a:rPr lang="en-US" altLang="en-US" sz="2500" i="1" dirty="0">
                <a:solidFill>
                  <a:srgbClr val="1B3867"/>
                </a:solidFill>
              </a:rPr>
              <a:t> </a:t>
            </a: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TSP mobile app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View portfolio</a:t>
            </a:r>
            <a:endParaRPr lang="en-US" altLang="en-US" sz="2000" b="0" dirty="0">
              <a:solidFill>
                <a:srgbClr val="1B38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 investments</a:t>
            </a:r>
            <a:endParaRPr lang="en-US" altLang="en-US" sz="2000" i="1" dirty="0">
              <a:solidFill>
                <a:srgbClr val="1B3867"/>
              </a:solidFill>
            </a:endParaRP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Change allocations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and update beneficiaries</a:t>
            </a:r>
          </a:p>
        </p:txBody>
      </p:sp>
    </p:spTree>
    <p:extLst>
      <p:ext uri="{BB962C8B-B14F-4D97-AF65-F5344CB8AC3E}">
        <p14:creationId xmlns:p14="http://schemas.microsoft.com/office/powerpoint/2010/main" val="1329425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89D8563-9E36-D3FD-052A-9CD4D3728B1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FF7D4EDF-868C-E38B-093D-A107E8ED9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1776" y="1696525"/>
            <a:ext cx="6407299" cy="4016375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700"/>
              </a:spcBef>
              <a:buNone/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</a:rPr>
              <a:t>Congratulations on your First Duty Station assignment!</a:t>
            </a:r>
          </a:p>
          <a:p>
            <a:pPr marL="0" indent="0">
              <a:lnSpc>
                <a:spcPct val="100000"/>
              </a:lnSpc>
              <a:spcBef>
                <a:spcPts val="700"/>
              </a:spcBef>
              <a:buNone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/>
                <a:cs typeface="Arial"/>
              </a:rPr>
              <a:t>Let’s recap what you learned:  </a:t>
            </a:r>
            <a:endParaRPr lang="en-US" b="0" dirty="0">
              <a:solidFill>
                <a:srgbClr val="1B3867"/>
              </a:solidFill>
              <a:cs typeface="Arial"/>
            </a:endParaRPr>
          </a:p>
          <a:p>
            <a:pPr marL="694690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</a:rPr>
              <a:t>Basic Finance</a:t>
            </a:r>
            <a:endParaRPr lang="en-US" sz="2000" dirty="0">
              <a:solidFill>
                <a:srgbClr val="1B3867"/>
              </a:solidFill>
              <a:cs typeface="Arial" pitchFamily="2" charset="0"/>
            </a:endParaRPr>
          </a:p>
          <a:p>
            <a:pPr marL="694690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</a:rPr>
              <a:t>Consumer Protections</a:t>
            </a:r>
          </a:p>
          <a:p>
            <a:pPr marL="694690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cs typeface="Arial" pitchFamily="2" charset="0"/>
              </a:rPr>
              <a:t>Major Purchases</a:t>
            </a:r>
          </a:p>
          <a:p>
            <a:pPr marL="694690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</a:rPr>
              <a:t>Planning for the Future</a:t>
            </a:r>
            <a:endParaRPr lang="en-US" sz="2000" dirty="0">
              <a:solidFill>
                <a:srgbClr val="1B3867"/>
              </a:solidFill>
              <a:cs typeface="Arial" pitchFamily="2" charset="0"/>
            </a:endParaRPr>
          </a:p>
          <a:p>
            <a:pPr marL="694690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</a:rPr>
              <a:t>Compensation, Benefits, and Entitlements</a:t>
            </a:r>
          </a:p>
          <a:p>
            <a:pPr marL="694690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cs typeface="Arial" pitchFamily="2" charset="0"/>
              </a:rPr>
              <a:t>Saving and Investing</a:t>
            </a:r>
          </a:p>
        </p:txBody>
      </p:sp>
    </p:spTree>
    <p:extLst>
      <p:ext uri="{BB962C8B-B14F-4D97-AF65-F5344CB8AC3E}">
        <p14:creationId xmlns:p14="http://schemas.microsoft.com/office/powerpoint/2010/main" val="865005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2813029-5795-1351-36C6-D720A5DBD8E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Military Banking</a:t>
            </a:r>
          </a:p>
        </p:txBody>
      </p:sp>
      <p:pic>
        <p:nvPicPr>
          <p:cNvPr id="8" name="Picture 7" descr="Handout icon.">
            <a:extLst>
              <a:ext uri="{FF2B5EF4-FFF2-40B4-BE49-F238E27FC236}">
                <a16:creationId xmlns:a16="http://schemas.microsoft.com/office/drawing/2014/main" id="{3863D5F2-E72C-5713-F985-FA7C1C4AE8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49" y="6297250"/>
            <a:ext cx="324952" cy="394309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8F43EBD0-B1A1-2FE7-814B-1315C47E1C9B}"/>
              </a:ext>
            </a:extLst>
          </p:cNvPr>
          <p:cNvSpPr txBox="1">
            <a:spLocks/>
          </p:cNvSpPr>
          <p:nvPr/>
        </p:nvSpPr>
        <p:spPr>
          <a:xfrm>
            <a:off x="2175343" y="1666260"/>
            <a:ext cx="6868449" cy="410872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Types of banking institutions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Things to consider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Typical fees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Credit and debit cards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 correct usage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 deposits and expenditures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Account errors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for errors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your accounts</a:t>
            </a:r>
          </a:p>
          <a:p>
            <a:pPr marL="355600" indent="-342900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endParaRPr lang="en-US" sz="2500" spc="-5" dirty="0">
              <a:solidFill>
                <a:srgbClr val="004071"/>
              </a:solidFill>
              <a:latin typeface="Arial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09AD83-5173-C129-55E4-10F2A0CFC66B}"/>
              </a:ext>
            </a:extLst>
          </p:cNvPr>
          <p:cNvSpPr txBox="1"/>
          <p:nvPr/>
        </p:nvSpPr>
        <p:spPr>
          <a:xfrm>
            <a:off x="2194950" y="6414560"/>
            <a:ext cx="4650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Military Banking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Handout Available</a:t>
            </a:r>
          </a:p>
        </p:txBody>
      </p:sp>
    </p:spTree>
    <p:extLst>
      <p:ext uri="{BB962C8B-B14F-4D97-AF65-F5344CB8AC3E}">
        <p14:creationId xmlns:p14="http://schemas.microsoft.com/office/powerpoint/2010/main" val="7119953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048FBF3-96E3-DE36-FEB3-AD31C6B68E5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Resources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2F0C0FAF-12A1-3BF2-F8B5-EA21963B49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1776" y="1696525"/>
            <a:ext cx="6407299" cy="4016375"/>
          </a:xfrm>
        </p:spPr>
        <p:txBody>
          <a:bodyPr/>
          <a:lstStyle/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Checklists and Handouts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Education and Support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Command Financial Specialists (CFSs)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 Financial Managers (PFMs)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Health, Safety and Work-Life (HSWL) Regional Practice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Coast Guard Mutual Assistance (CGMA)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CG SUPRT Money Coach</a:t>
            </a:r>
            <a:endParaRPr lang="en-US" altLang="en-US" sz="2000" b="0" strike="sngStrike" dirty="0">
              <a:solidFill>
                <a:srgbClr val="1B3867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Literacy Mobile Apps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Coast Guard Work-Life mobile app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DoD FINRED </a:t>
            </a:r>
            <a:r>
              <a:rPr lang="en-US" altLang="en-US" sz="2000" b="0" dirty="0" err="1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Sen$e</a:t>
            </a: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mobile app</a:t>
            </a:r>
          </a:p>
        </p:txBody>
      </p:sp>
    </p:spTree>
    <p:extLst>
      <p:ext uri="{BB962C8B-B14F-4D97-AF65-F5344CB8AC3E}">
        <p14:creationId xmlns:p14="http://schemas.microsoft.com/office/powerpoint/2010/main" val="2561867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92FE4340-C5D3-D94E-87B1-3214E7CFB4FD}"/>
              </a:ext>
            </a:extLst>
          </p:cNvPr>
          <p:cNvSpPr txBox="1">
            <a:spLocks noGrp="1" noChangeArrowheads="1"/>
          </p:cNvSpPr>
          <p:nvPr>
            <p:ph type="title" idx="4294967295"/>
          </p:nvPr>
        </p:nvSpPr>
        <p:spPr>
          <a:xfrm>
            <a:off x="1598212" y="3158970"/>
            <a:ext cx="7545788" cy="17526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ts val="39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-5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Thank You!</a:t>
            </a:r>
          </a:p>
          <a:p>
            <a:pPr marL="0" marR="0" lvl="0" indent="0" algn="ctr" defTabSz="457200" rtl="0" eaLnBrk="1" fontAlgn="auto" latinLnBrk="0" hangingPunct="1">
              <a:lnSpc>
                <a:spcPts val="39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000" b="1" i="0" u="none" strike="noStrike" kern="1200" cap="none" spc="-5" normalizeH="0" baseline="0" noProof="0" dirty="0">
              <a:ln>
                <a:noFill/>
              </a:ln>
              <a:solidFill>
                <a:srgbClr val="00407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669EF36E-9F77-B142-A259-C62B85505A96}"/>
              </a:ext>
            </a:extLst>
          </p:cNvPr>
          <p:cNvSpPr txBox="1"/>
          <p:nvPr/>
        </p:nvSpPr>
        <p:spPr>
          <a:xfrm>
            <a:off x="1720093" y="6446138"/>
            <a:ext cx="3792772" cy="3026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900" dirty="0">
                <a:solidFill>
                  <a:srgbClr val="1B3867"/>
                </a:solidFill>
                <a:latin typeface="Arial"/>
                <a:cs typeface="Arial"/>
              </a:rPr>
              <a:t>The </a:t>
            </a:r>
            <a:r>
              <a:rPr lang="en-US" sz="900" spc="-5" dirty="0">
                <a:solidFill>
                  <a:srgbClr val="1B3867"/>
                </a:solidFill>
                <a:latin typeface="Arial"/>
                <a:cs typeface="Arial"/>
              </a:rPr>
              <a:t>appearance </a:t>
            </a:r>
            <a:r>
              <a:rPr lang="en-US" sz="900" dirty="0">
                <a:solidFill>
                  <a:srgbClr val="1B3867"/>
                </a:solidFill>
                <a:latin typeface="Arial"/>
                <a:cs typeface="Arial"/>
              </a:rPr>
              <a:t>of </a:t>
            </a:r>
            <a:r>
              <a:rPr lang="en-US" sz="900" spc="-5" dirty="0">
                <a:solidFill>
                  <a:srgbClr val="1B3867"/>
                </a:solidFill>
                <a:latin typeface="Arial"/>
                <a:cs typeface="Arial"/>
              </a:rPr>
              <a:t>U.S. Department of Homeland Security (DHS)</a:t>
            </a:r>
          </a:p>
          <a:p>
            <a:pPr marL="12700">
              <a:spcBef>
                <a:spcPts val="100"/>
              </a:spcBef>
            </a:pPr>
            <a:r>
              <a:rPr lang="en-US" sz="900" spc="-5" dirty="0">
                <a:solidFill>
                  <a:srgbClr val="1B3867"/>
                </a:solidFill>
                <a:latin typeface="Arial"/>
                <a:cs typeface="Arial"/>
              </a:rPr>
              <a:t>visual information does </a:t>
            </a:r>
            <a:r>
              <a:rPr lang="en-US" sz="900" dirty="0">
                <a:solidFill>
                  <a:srgbClr val="1B3867"/>
                </a:solidFill>
                <a:latin typeface="Arial"/>
                <a:cs typeface="Arial"/>
              </a:rPr>
              <a:t>not imply or </a:t>
            </a:r>
            <a:r>
              <a:rPr lang="en-US" sz="900" spc="-5" dirty="0">
                <a:solidFill>
                  <a:srgbClr val="1B3867"/>
                </a:solidFill>
                <a:latin typeface="Arial"/>
                <a:cs typeface="Arial"/>
              </a:rPr>
              <a:t>constitute DHS endorsement.</a:t>
            </a:r>
            <a:endParaRPr lang="en-US" sz="900" dirty="0">
              <a:solidFill>
                <a:srgbClr val="1B3867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30870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42C31-3B7D-64D1-879D-E160DFB66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826" y="567558"/>
            <a:ext cx="6204249" cy="644157"/>
          </a:xfrm>
        </p:spPr>
        <p:txBody>
          <a:bodyPr/>
          <a:lstStyle/>
          <a:p>
            <a:r>
              <a:rPr lang="en-US" dirty="0"/>
              <a:t>Goal Setting</a:t>
            </a:r>
          </a:p>
        </p:txBody>
      </p:sp>
      <p:sp>
        <p:nvSpPr>
          <p:cNvPr id="3" name="AutoShape 100" descr="Lightbulb icon indicating activity.">
            <a:extLst>
              <a:ext uri="{FF2B5EF4-FFF2-40B4-BE49-F238E27FC236}">
                <a16:creationId xmlns:a16="http://schemas.microsoft.com/office/drawing/2014/main" id="{DD5EB6AA-EADD-8785-2191-5242B2E5D3B0}"/>
              </a:ext>
            </a:extLst>
          </p:cNvPr>
          <p:cNvSpPr>
            <a:spLocks/>
          </p:cNvSpPr>
          <p:nvPr/>
        </p:nvSpPr>
        <p:spPr bwMode="auto">
          <a:xfrm>
            <a:off x="473957" y="6281475"/>
            <a:ext cx="334645" cy="339090"/>
          </a:xfrm>
          <a:custGeom>
            <a:avLst/>
            <a:gdLst>
              <a:gd name="T0" fmla="+- 0 3448 3357"/>
              <a:gd name="T1" fmla="*/ T0 w 527"/>
              <a:gd name="T2" fmla="+- 0 -934 -1181"/>
              <a:gd name="T3" fmla="*/ -934 h 534"/>
              <a:gd name="T4" fmla="+- 0 3439 3357"/>
              <a:gd name="T5" fmla="*/ T4 w 527"/>
              <a:gd name="T6" fmla="+- 0 -934 -1181"/>
              <a:gd name="T7" fmla="*/ -934 h 534"/>
              <a:gd name="T8" fmla="+- 0 3357 3357"/>
              <a:gd name="T9" fmla="*/ T8 w 527"/>
              <a:gd name="T10" fmla="+- 0 -919 -1181"/>
              <a:gd name="T11" fmla="*/ -919 h 534"/>
              <a:gd name="T12" fmla="+- 0 3455 3357"/>
              <a:gd name="T13" fmla="*/ T12 w 527"/>
              <a:gd name="T14" fmla="+- 0 -910 -1181"/>
              <a:gd name="T15" fmla="*/ -910 h 534"/>
              <a:gd name="T16" fmla="+- 0 3506 3357"/>
              <a:gd name="T17" fmla="*/ T16 w 527"/>
              <a:gd name="T18" fmla="+- 0 -1055 -1181"/>
              <a:gd name="T19" fmla="*/ -1055 h 534"/>
              <a:gd name="T20" fmla="+- 0 3455 3357"/>
              <a:gd name="T21" fmla="*/ T20 w 527"/>
              <a:gd name="T22" fmla="+- 0 -1106 -1181"/>
              <a:gd name="T23" fmla="*/ -1106 h 534"/>
              <a:gd name="T24" fmla="+- 0 3428 3357"/>
              <a:gd name="T25" fmla="*/ T24 w 527"/>
              <a:gd name="T26" fmla="+- 0 -1087 -1181"/>
              <a:gd name="T27" fmla="*/ -1087 h 534"/>
              <a:gd name="T28" fmla="+- 0 3489 3357"/>
              <a:gd name="T29" fmla="*/ T28 w 527"/>
              <a:gd name="T30" fmla="+- 0 -1031 -1181"/>
              <a:gd name="T31" fmla="*/ -1031 h 534"/>
              <a:gd name="T32" fmla="+- 0 3504 3357"/>
              <a:gd name="T33" fmla="*/ T32 w 527"/>
              <a:gd name="T34" fmla="+- 0 -1036 -1181"/>
              <a:gd name="T35" fmla="*/ -1036 h 534"/>
              <a:gd name="T36" fmla="+- 0 3629 3357"/>
              <a:gd name="T37" fmla="*/ T36 w 527"/>
              <a:gd name="T38" fmla="+- 0 -1181 -1181"/>
              <a:gd name="T39" fmla="*/ -1181 h 534"/>
              <a:gd name="T40" fmla="+- 0 3612 3357"/>
              <a:gd name="T41" fmla="*/ T40 w 527"/>
              <a:gd name="T42" fmla="+- 0 -1084 -1181"/>
              <a:gd name="T43" fmla="*/ -1084 h 534"/>
              <a:gd name="T44" fmla="+- 0 3766 3357"/>
              <a:gd name="T45" fmla="*/ T44 w 527"/>
              <a:gd name="T46" fmla="+- 0 -912 -1181"/>
              <a:gd name="T47" fmla="*/ -912 h 534"/>
              <a:gd name="T48" fmla="+- 0 3735 3357"/>
              <a:gd name="T49" fmla="*/ T48 w 527"/>
              <a:gd name="T50" fmla="+- 0 -1000 -1181"/>
              <a:gd name="T51" fmla="*/ -1000 h 534"/>
              <a:gd name="T52" fmla="+- 0 3696 3357"/>
              <a:gd name="T53" fmla="*/ T52 w 527"/>
              <a:gd name="T54" fmla="+- 0 -826 -1181"/>
              <a:gd name="T55" fmla="*/ -826 h 534"/>
              <a:gd name="T56" fmla="+- 0 3660 3357"/>
              <a:gd name="T57" fmla="*/ T56 w 527"/>
              <a:gd name="T58" fmla="+- 0 -783 -1181"/>
              <a:gd name="T59" fmla="*/ -783 h 534"/>
              <a:gd name="T60" fmla="+- 0 3657 3357"/>
              <a:gd name="T61" fmla="*/ T60 w 527"/>
              <a:gd name="T62" fmla="+- 0 -709 -1181"/>
              <a:gd name="T63" fmla="*/ -709 h 534"/>
              <a:gd name="T64" fmla="+- 0 3640 3357"/>
              <a:gd name="T65" fmla="*/ T64 w 527"/>
              <a:gd name="T66" fmla="+- 0 -683 -1181"/>
              <a:gd name="T67" fmla="*/ -683 h 534"/>
              <a:gd name="T68" fmla="+- 0 3597 3357"/>
              <a:gd name="T69" fmla="*/ T68 w 527"/>
              <a:gd name="T70" fmla="+- 0 -688 -1181"/>
              <a:gd name="T71" fmla="*/ -688 h 534"/>
              <a:gd name="T72" fmla="+- 0 3657 3357"/>
              <a:gd name="T73" fmla="*/ T72 w 527"/>
              <a:gd name="T74" fmla="+- 0 -740 -1181"/>
              <a:gd name="T75" fmla="*/ -740 h 534"/>
              <a:gd name="T76" fmla="+- 0 3660 3357"/>
              <a:gd name="T77" fmla="*/ T76 w 527"/>
              <a:gd name="T78" fmla="+- 0 -783 -1181"/>
              <a:gd name="T79" fmla="*/ -783 h 534"/>
              <a:gd name="T80" fmla="+- 0 3578 3357"/>
              <a:gd name="T81" fmla="*/ T80 w 527"/>
              <a:gd name="T82" fmla="+- 0 -806 -1181"/>
              <a:gd name="T83" fmla="*/ -806 h 534"/>
              <a:gd name="T84" fmla="+- 0 3524 3357"/>
              <a:gd name="T85" fmla="*/ T84 w 527"/>
              <a:gd name="T86" fmla="+- 0 -850 -1181"/>
              <a:gd name="T87" fmla="*/ -850 h 534"/>
              <a:gd name="T88" fmla="+- 0 3514 3357"/>
              <a:gd name="T89" fmla="*/ T88 w 527"/>
              <a:gd name="T90" fmla="+- 0 -954 -1181"/>
              <a:gd name="T91" fmla="*/ -954 h 534"/>
              <a:gd name="T92" fmla="+- 0 3572 3357"/>
              <a:gd name="T93" fmla="*/ T92 w 527"/>
              <a:gd name="T94" fmla="+- 0 -1015 -1181"/>
              <a:gd name="T95" fmla="*/ -1015 h 534"/>
              <a:gd name="T96" fmla="+- 0 3643 3357"/>
              <a:gd name="T97" fmla="*/ T96 w 527"/>
              <a:gd name="T98" fmla="+- 0 -1023 -1181"/>
              <a:gd name="T99" fmla="*/ -1023 h 534"/>
              <a:gd name="T100" fmla="+- 0 3715 3357"/>
              <a:gd name="T101" fmla="*/ T100 w 527"/>
              <a:gd name="T102" fmla="+- 0 -975 -1181"/>
              <a:gd name="T103" fmla="*/ -975 h 534"/>
              <a:gd name="T104" fmla="+- 0 3735 3357"/>
              <a:gd name="T105" fmla="*/ T104 w 527"/>
              <a:gd name="T106" fmla="+- 0 -1000 -1181"/>
              <a:gd name="T107" fmla="*/ -1000 h 534"/>
              <a:gd name="T108" fmla="+- 0 3670 3357"/>
              <a:gd name="T109" fmla="*/ T108 w 527"/>
              <a:gd name="T110" fmla="+- 0 -1048 -1181"/>
              <a:gd name="T111" fmla="*/ -1048 h 534"/>
              <a:gd name="T112" fmla="+- 0 3559 3357"/>
              <a:gd name="T113" fmla="*/ T112 w 527"/>
              <a:gd name="T114" fmla="+- 0 -1043 -1181"/>
              <a:gd name="T115" fmla="*/ -1043 h 534"/>
              <a:gd name="T116" fmla="+- 0 3485 3357"/>
              <a:gd name="T117" fmla="*/ T116 w 527"/>
              <a:gd name="T118" fmla="+- 0 -966 -1181"/>
              <a:gd name="T119" fmla="*/ -966 h 534"/>
              <a:gd name="T120" fmla="+- 0 3480 3357"/>
              <a:gd name="T121" fmla="*/ T120 w 527"/>
              <a:gd name="T122" fmla="+- 0 -874 -1181"/>
              <a:gd name="T123" fmla="*/ -874 h 534"/>
              <a:gd name="T124" fmla="+- 0 3520 3357"/>
              <a:gd name="T125" fmla="*/ T124 w 527"/>
              <a:gd name="T126" fmla="+- 0 -808 -1181"/>
              <a:gd name="T127" fmla="*/ -808 h 534"/>
              <a:gd name="T128" fmla="+- 0 3551 3357"/>
              <a:gd name="T129" fmla="*/ T128 w 527"/>
              <a:gd name="T130" fmla="+- 0 -703 -1181"/>
              <a:gd name="T131" fmla="*/ -703 h 534"/>
              <a:gd name="T132" fmla="+- 0 3581 3357"/>
              <a:gd name="T133" fmla="*/ T132 w 527"/>
              <a:gd name="T134" fmla="+- 0 -660 -1181"/>
              <a:gd name="T135" fmla="*/ -660 h 534"/>
              <a:gd name="T136" fmla="+- 0 3620 3357"/>
              <a:gd name="T137" fmla="*/ T136 w 527"/>
              <a:gd name="T138" fmla="+- 0 -648 -1181"/>
              <a:gd name="T139" fmla="*/ -648 h 534"/>
              <a:gd name="T140" fmla="+- 0 3669 3357"/>
              <a:gd name="T141" fmla="*/ T140 w 527"/>
              <a:gd name="T142" fmla="+- 0 -668 -1181"/>
              <a:gd name="T143" fmla="*/ -668 h 534"/>
              <a:gd name="T144" fmla="+- 0 3690 3357"/>
              <a:gd name="T145" fmla="*/ T144 w 527"/>
              <a:gd name="T146" fmla="+- 0 -709 -1181"/>
              <a:gd name="T147" fmla="*/ -709 h 534"/>
              <a:gd name="T148" fmla="+- 0 3691 3357"/>
              <a:gd name="T149" fmla="*/ T148 w 527"/>
              <a:gd name="T150" fmla="+- 0 -783 -1181"/>
              <a:gd name="T151" fmla="*/ -783 h 534"/>
              <a:gd name="T152" fmla="+- 0 3760 3357"/>
              <a:gd name="T153" fmla="*/ T152 w 527"/>
              <a:gd name="T154" fmla="+- 0 -874 -1181"/>
              <a:gd name="T155" fmla="*/ -874 h 534"/>
              <a:gd name="T156" fmla="+- 0 3799 3357"/>
              <a:gd name="T157" fmla="*/ T156 w 527"/>
              <a:gd name="T158" fmla="+- 0 -1112 -1181"/>
              <a:gd name="T159" fmla="*/ -1112 h 534"/>
              <a:gd name="T160" fmla="+- 0 3734 3357"/>
              <a:gd name="T161" fmla="*/ T160 w 527"/>
              <a:gd name="T162" fmla="+- 0 -1054 -1181"/>
              <a:gd name="T163" fmla="*/ -1054 h 534"/>
              <a:gd name="T164" fmla="+- 0 3737 3357"/>
              <a:gd name="T165" fmla="*/ T164 w 527"/>
              <a:gd name="T166" fmla="+- 0 -1036 -1181"/>
              <a:gd name="T167" fmla="*/ -1036 h 534"/>
              <a:gd name="T168" fmla="+- 0 3752 3357"/>
              <a:gd name="T169" fmla="*/ T168 w 527"/>
              <a:gd name="T170" fmla="+- 0 -1031 -1181"/>
              <a:gd name="T171" fmla="*/ -1031 h 534"/>
              <a:gd name="T172" fmla="+- 0 3807 3357"/>
              <a:gd name="T173" fmla="*/ T172 w 527"/>
              <a:gd name="T174" fmla="+- 0 -1083 -1181"/>
              <a:gd name="T175" fmla="*/ -1083 h 534"/>
              <a:gd name="T176" fmla="+- 0 3876 3357"/>
              <a:gd name="T177" fmla="*/ T176 w 527"/>
              <a:gd name="T178" fmla="+- 0 -934 -1181"/>
              <a:gd name="T179" fmla="*/ -934 h 534"/>
              <a:gd name="T180" fmla="+- 0 3883 3357"/>
              <a:gd name="T181" fmla="*/ T180 w 527"/>
              <a:gd name="T182" fmla="+- 0 -928 -1181"/>
              <a:gd name="T183" fmla="*/ -928 h 534"/>
              <a:gd name="T184" fmla="+- 0 3792 3357"/>
              <a:gd name="T185" fmla="*/ T184 w 527"/>
              <a:gd name="T186" fmla="+- 0 -933 -1181"/>
              <a:gd name="T187" fmla="*/ -933 h 534"/>
              <a:gd name="T188" fmla="+- 0 3793 3357"/>
              <a:gd name="T189" fmla="*/ T188 w 527"/>
              <a:gd name="T190" fmla="+- 0 -903 -1181"/>
              <a:gd name="T191" fmla="*/ -903 h 534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</a:cxnLst>
            <a:rect l="0" t="0" r="r" b="b"/>
            <a:pathLst>
              <a:path w="527" h="534">
                <a:moveTo>
                  <a:pt x="91" y="247"/>
                </a:moveTo>
                <a:lnTo>
                  <a:pt x="90" y="247"/>
                </a:lnTo>
                <a:lnTo>
                  <a:pt x="82" y="247"/>
                </a:lnTo>
                <a:lnTo>
                  <a:pt x="91" y="247"/>
                </a:lnTo>
                <a:moveTo>
                  <a:pt x="98" y="262"/>
                </a:moveTo>
                <a:lnTo>
                  <a:pt x="97" y="253"/>
                </a:lnTo>
                <a:lnTo>
                  <a:pt x="91" y="247"/>
                </a:lnTo>
                <a:lnTo>
                  <a:pt x="82" y="247"/>
                </a:lnTo>
                <a:lnTo>
                  <a:pt x="15" y="247"/>
                </a:lnTo>
                <a:lnTo>
                  <a:pt x="6" y="248"/>
                </a:lnTo>
                <a:lnTo>
                  <a:pt x="0" y="255"/>
                </a:lnTo>
                <a:lnTo>
                  <a:pt x="0" y="262"/>
                </a:lnTo>
                <a:lnTo>
                  <a:pt x="1" y="271"/>
                </a:lnTo>
                <a:lnTo>
                  <a:pt x="7" y="278"/>
                </a:lnTo>
                <a:lnTo>
                  <a:pt x="91" y="278"/>
                </a:lnTo>
                <a:lnTo>
                  <a:pt x="98" y="271"/>
                </a:lnTo>
                <a:lnTo>
                  <a:pt x="98" y="262"/>
                </a:lnTo>
                <a:moveTo>
                  <a:pt x="151" y="138"/>
                </a:moveTo>
                <a:lnTo>
                  <a:pt x="151" y="130"/>
                </a:lnTo>
                <a:lnTo>
                  <a:pt x="149" y="126"/>
                </a:lnTo>
                <a:lnTo>
                  <a:pt x="147" y="123"/>
                </a:lnTo>
                <a:lnTo>
                  <a:pt x="99" y="77"/>
                </a:lnTo>
                <a:lnTo>
                  <a:pt x="99" y="76"/>
                </a:lnTo>
                <a:lnTo>
                  <a:pt x="98" y="75"/>
                </a:lnTo>
                <a:lnTo>
                  <a:pt x="90" y="69"/>
                </a:lnTo>
                <a:lnTo>
                  <a:pt x="80" y="70"/>
                </a:lnTo>
                <a:lnTo>
                  <a:pt x="70" y="84"/>
                </a:lnTo>
                <a:lnTo>
                  <a:pt x="71" y="94"/>
                </a:lnTo>
                <a:lnTo>
                  <a:pt x="78" y="99"/>
                </a:lnTo>
                <a:lnTo>
                  <a:pt x="125" y="145"/>
                </a:lnTo>
                <a:lnTo>
                  <a:pt x="128" y="148"/>
                </a:lnTo>
                <a:lnTo>
                  <a:pt x="132" y="150"/>
                </a:lnTo>
                <a:lnTo>
                  <a:pt x="136" y="150"/>
                </a:lnTo>
                <a:lnTo>
                  <a:pt x="140" y="150"/>
                </a:lnTo>
                <a:lnTo>
                  <a:pt x="144" y="148"/>
                </a:lnTo>
                <a:lnTo>
                  <a:pt x="147" y="145"/>
                </a:lnTo>
                <a:lnTo>
                  <a:pt x="150" y="141"/>
                </a:lnTo>
                <a:lnTo>
                  <a:pt x="151" y="138"/>
                </a:lnTo>
                <a:moveTo>
                  <a:pt x="279" y="7"/>
                </a:moveTo>
                <a:lnTo>
                  <a:pt x="272" y="0"/>
                </a:lnTo>
                <a:lnTo>
                  <a:pt x="255" y="0"/>
                </a:lnTo>
                <a:lnTo>
                  <a:pt x="248" y="7"/>
                </a:lnTo>
                <a:lnTo>
                  <a:pt x="248" y="90"/>
                </a:lnTo>
                <a:lnTo>
                  <a:pt x="255" y="97"/>
                </a:lnTo>
                <a:lnTo>
                  <a:pt x="272" y="97"/>
                </a:lnTo>
                <a:lnTo>
                  <a:pt x="279" y="90"/>
                </a:lnTo>
                <a:lnTo>
                  <a:pt x="279" y="7"/>
                </a:lnTo>
                <a:moveTo>
                  <a:pt x="409" y="269"/>
                </a:moveTo>
                <a:lnTo>
                  <a:pt x="406" y="239"/>
                </a:lnTo>
                <a:lnTo>
                  <a:pt x="396" y="211"/>
                </a:lnTo>
                <a:lnTo>
                  <a:pt x="382" y="186"/>
                </a:lnTo>
                <a:lnTo>
                  <a:pt x="378" y="181"/>
                </a:lnTo>
                <a:lnTo>
                  <a:pt x="378" y="269"/>
                </a:lnTo>
                <a:lnTo>
                  <a:pt x="373" y="301"/>
                </a:lnTo>
                <a:lnTo>
                  <a:pt x="360" y="331"/>
                </a:lnTo>
                <a:lnTo>
                  <a:pt x="339" y="355"/>
                </a:lnTo>
                <a:lnTo>
                  <a:pt x="311" y="373"/>
                </a:lnTo>
                <a:lnTo>
                  <a:pt x="306" y="376"/>
                </a:lnTo>
                <a:lnTo>
                  <a:pt x="303" y="381"/>
                </a:lnTo>
                <a:lnTo>
                  <a:pt x="303" y="398"/>
                </a:lnTo>
                <a:lnTo>
                  <a:pt x="303" y="429"/>
                </a:lnTo>
                <a:lnTo>
                  <a:pt x="303" y="441"/>
                </a:lnTo>
                <a:lnTo>
                  <a:pt x="300" y="441"/>
                </a:lnTo>
                <a:lnTo>
                  <a:pt x="300" y="472"/>
                </a:lnTo>
                <a:lnTo>
                  <a:pt x="298" y="479"/>
                </a:lnTo>
                <a:lnTo>
                  <a:pt x="295" y="486"/>
                </a:lnTo>
                <a:lnTo>
                  <a:pt x="290" y="491"/>
                </a:lnTo>
                <a:lnTo>
                  <a:pt x="283" y="498"/>
                </a:lnTo>
                <a:lnTo>
                  <a:pt x="274" y="503"/>
                </a:lnTo>
                <a:lnTo>
                  <a:pt x="263" y="503"/>
                </a:lnTo>
                <a:lnTo>
                  <a:pt x="251" y="500"/>
                </a:lnTo>
                <a:lnTo>
                  <a:pt x="240" y="493"/>
                </a:lnTo>
                <a:lnTo>
                  <a:pt x="231" y="484"/>
                </a:lnTo>
                <a:lnTo>
                  <a:pt x="226" y="472"/>
                </a:lnTo>
                <a:lnTo>
                  <a:pt x="300" y="472"/>
                </a:lnTo>
                <a:lnTo>
                  <a:pt x="300" y="441"/>
                </a:lnTo>
                <a:lnTo>
                  <a:pt x="224" y="441"/>
                </a:lnTo>
                <a:lnTo>
                  <a:pt x="224" y="429"/>
                </a:lnTo>
                <a:lnTo>
                  <a:pt x="303" y="429"/>
                </a:lnTo>
                <a:lnTo>
                  <a:pt x="303" y="398"/>
                </a:lnTo>
                <a:lnTo>
                  <a:pt x="224" y="398"/>
                </a:lnTo>
                <a:lnTo>
                  <a:pt x="224" y="386"/>
                </a:lnTo>
                <a:lnTo>
                  <a:pt x="224" y="381"/>
                </a:lnTo>
                <a:lnTo>
                  <a:pt x="221" y="375"/>
                </a:lnTo>
                <a:lnTo>
                  <a:pt x="216" y="372"/>
                </a:lnTo>
                <a:lnTo>
                  <a:pt x="188" y="355"/>
                </a:lnTo>
                <a:lnTo>
                  <a:pt x="167" y="331"/>
                </a:lnTo>
                <a:lnTo>
                  <a:pt x="153" y="301"/>
                </a:lnTo>
                <a:lnTo>
                  <a:pt x="149" y="269"/>
                </a:lnTo>
                <a:lnTo>
                  <a:pt x="151" y="247"/>
                </a:lnTo>
                <a:lnTo>
                  <a:pt x="157" y="227"/>
                </a:lnTo>
                <a:lnTo>
                  <a:pt x="167" y="208"/>
                </a:lnTo>
                <a:lnTo>
                  <a:pt x="180" y="191"/>
                </a:lnTo>
                <a:lnTo>
                  <a:pt x="196" y="177"/>
                </a:lnTo>
                <a:lnTo>
                  <a:pt x="215" y="166"/>
                </a:lnTo>
                <a:lnTo>
                  <a:pt x="235" y="159"/>
                </a:lnTo>
                <a:lnTo>
                  <a:pt x="256" y="155"/>
                </a:lnTo>
                <a:lnTo>
                  <a:pt x="263" y="155"/>
                </a:lnTo>
                <a:lnTo>
                  <a:pt x="286" y="158"/>
                </a:lnTo>
                <a:lnTo>
                  <a:pt x="307" y="164"/>
                </a:lnTo>
                <a:lnTo>
                  <a:pt x="326" y="174"/>
                </a:lnTo>
                <a:lnTo>
                  <a:pt x="344" y="189"/>
                </a:lnTo>
                <a:lnTo>
                  <a:pt x="358" y="206"/>
                </a:lnTo>
                <a:lnTo>
                  <a:pt x="369" y="225"/>
                </a:lnTo>
                <a:lnTo>
                  <a:pt x="376" y="246"/>
                </a:lnTo>
                <a:lnTo>
                  <a:pt x="378" y="269"/>
                </a:lnTo>
                <a:lnTo>
                  <a:pt x="378" y="181"/>
                </a:lnTo>
                <a:lnTo>
                  <a:pt x="363" y="163"/>
                </a:lnTo>
                <a:lnTo>
                  <a:pt x="352" y="155"/>
                </a:lnTo>
                <a:lnTo>
                  <a:pt x="339" y="145"/>
                </a:lnTo>
                <a:lnTo>
                  <a:pt x="313" y="133"/>
                </a:lnTo>
                <a:lnTo>
                  <a:pt x="284" y="126"/>
                </a:lnTo>
                <a:lnTo>
                  <a:pt x="255" y="124"/>
                </a:lnTo>
                <a:lnTo>
                  <a:pt x="228" y="129"/>
                </a:lnTo>
                <a:lnTo>
                  <a:pt x="202" y="138"/>
                </a:lnTo>
                <a:lnTo>
                  <a:pt x="179" y="151"/>
                </a:lnTo>
                <a:lnTo>
                  <a:pt x="158" y="169"/>
                </a:lnTo>
                <a:lnTo>
                  <a:pt x="141" y="191"/>
                </a:lnTo>
                <a:lnTo>
                  <a:pt x="128" y="215"/>
                </a:lnTo>
                <a:lnTo>
                  <a:pt x="121" y="241"/>
                </a:lnTo>
                <a:lnTo>
                  <a:pt x="118" y="268"/>
                </a:lnTo>
                <a:lnTo>
                  <a:pt x="119" y="288"/>
                </a:lnTo>
                <a:lnTo>
                  <a:pt x="123" y="307"/>
                </a:lnTo>
                <a:lnTo>
                  <a:pt x="130" y="326"/>
                </a:lnTo>
                <a:lnTo>
                  <a:pt x="139" y="344"/>
                </a:lnTo>
                <a:lnTo>
                  <a:pt x="150" y="359"/>
                </a:lnTo>
                <a:lnTo>
                  <a:pt x="163" y="373"/>
                </a:lnTo>
                <a:lnTo>
                  <a:pt x="177" y="386"/>
                </a:lnTo>
                <a:lnTo>
                  <a:pt x="193" y="396"/>
                </a:lnTo>
                <a:lnTo>
                  <a:pt x="193" y="464"/>
                </a:lnTo>
                <a:lnTo>
                  <a:pt x="194" y="478"/>
                </a:lnTo>
                <a:lnTo>
                  <a:pt x="198" y="491"/>
                </a:lnTo>
                <a:lnTo>
                  <a:pt x="205" y="502"/>
                </a:lnTo>
                <a:lnTo>
                  <a:pt x="214" y="513"/>
                </a:lnTo>
                <a:lnTo>
                  <a:pt x="224" y="521"/>
                </a:lnTo>
                <a:lnTo>
                  <a:pt x="236" y="528"/>
                </a:lnTo>
                <a:lnTo>
                  <a:pt x="249" y="532"/>
                </a:lnTo>
                <a:lnTo>
                  <a:pt x="262" y="533"/>
                </a:lnTo>
                <a:lnTo>
                  <a:pt x="263" y="533"/>
                </a:lnTo>
                <a:lnTo>
                  <a:pt x="276" y="532"/>
                </a:lnTo>
                <a:lnTo>
                  <a:pt x="289" y="528"/>
                </a:lnTo>
                <a:lnTo>
                  <a:pt x="301" y="521"/>
                </a:lnTo>
                <a:lnTo>
                  <a:pt x="312" y="513"/>
                </a:lnTo>
                <a:lnTo>
                  <a:pt x="321" y="503"/>
                </a:lnTo>
                <a:lnTo>
                  <a:pt x="328" y="491"/>
                </a:lnTo>
                <a:lnTo>
                  <a:pt x="332" y="478"/>
                </a:lnTo>
                <a:lnTo>
                  <a:pt x="333" y="472"/>
                </a:lnTo>
                <a:lnTo>
                  <a:pt x="334" y="464"/>
                </a:lnTo>
                <a:lnTo>
                  <a:pt x="334" y="441"/>
                </a:lnTo>
                <a:lnTo>
                  <a:pt x="334" y="429"/>
                </a:lnTo>
                <a:lnTo>
                  <a:pt x="334" y="398"/>
                </a:lnTo>
                <a:lnTo>
                  <a:pt x="334" y="396"/>
                </a:lnTo>
                <a:lnTo>
                  <a:pt x="365" y="373"/>
                </a:lnTo>
                <a:lnTo>
                  <a:pt x="388" y="342"/>
                </a:lnTo>
                <a:lnTo>
                  <a:pt x="403" y="307"/>
                </a:lnTo>
                <a:lnTo>
                  <a:pt x="409" y="269"/>
                </a:lnTo>
                <a:moveTo>
                  <a:pt x="457" y="89"/>
                </a:moveTo>
                <a:lnTo>
                  <a:pt x="456" y="79"/>
                </a:lnTo>
                <a:lnTo>
                  <a:pt x="442" y="69"/>
                </a:lnTo>
                <a:lnTo>
                  <a:pt x="433" y="70"/>
                </a:lnTo>
                <a:lnTo>
                  <a:pt x="427" y="77"/>
                </a:lnTo>
                <a:lnTo>
                  <a:pt x="379" y="124"/>
                </a:lnTo>
                <a:lnTo>
                  <a:pt x="377" y="127"/>
                </a:lnTo>
                <a:lnTo>
                  <a:pt x="375" y="131"/>
                </a:lnTo>
                <a:lnTo>
                  <a:pt x="376" y="139"/>
                </a:lnTo>
                <a:lnTo>
                  <a:pt x="377" y="143"/>
                </a:lnTo>
                <a:lnTo>
                  <a:pt x="380" y="145"/>
                </a:lnTo>
                <a:lnTo>
                  <a:pt x="383" y="148"/>
                </a:lnTo>
                <a:lnTo>
                  <a:pt x="387" y="150"/>
                </a:lnTo>
                <a:lnTo>
                  <a:pt x="391" y="150"/>
                </a:lnTo>
                <a:lnTo>
                  <a:pt x="395" y="150"/>
                </a:lnTo>
                <a:lnTo>
                  <a:pt x="399" y="148"/>
                </a:lnTo>
                <a:lnTo>
                  <a:pt x="402" y="145"/>
                </a:lnTo>
                <a:lnTo>
                  <a:pt x="449" y="99"/>
                </a:lnTo>
                <a:lnTo>
                  <a:pt x="450" y="98"/>
                </a:lnTo>
                <a:lnTo>
                  <a:pt x="451" y="97"/>
                </a:lnTo>
                <a:lnTo>
                  <a:pt x="457" y="89"/>
                </a:lnTo>
                <a:moveTo>
                  <a:pt x="519" y="247"/>
                </a:moveTo>
                <a:lnTo>
                  <a:pt x="519" y="247"/>
                </a:lnTo>
                <a:lnTo>
                  <a:pt x="511" y="247"/>
                </a:lnTo>
                <a:lnTo>
                  <a:pt x="519" y="247"/>
                </a:lnTo>
                <a:moveTo>
                  <a:pt x="526" y="261"/>
                </a:moveTo>
                <a:lnTo>
                  <a:pt x="526" y="253"/>
                </a:lnTo>
                <a:lnTo>
                  <a:pt x="519" y="247"/>
                </a:lnTo>
                <a:lnTo>
                  <a:pt x="511" y="247"/>
                </a:lnTo>
                <a:lnTo>
                  <a:pt x="443" y="247"/>
                </a:lnTo>
                <a:lnTo>
                  <a:pt x="435" y="248"/>
                </a:lnTo>
                <a:lnTo>
                  <a:pt x="429" y="255"/>
                </a:lnTo>
                <a:lnTo>
                  <a:pt x="429" y="261"/>
                </a:lnTo>
                <a:lnTo>
                  <a:pt x="429" y="271"/>
                </a:lnTo>
                <a:lnTo>
                  <a:pt x="436" y="278"/>
                </a:lnTo>
                <a:lnTo>
                  <a:pt x="519" y="278"/>
                </a:lnTo>
                <a:lnTo>
                  <a:pt x="526" y="271"/>
                </a:lnTo>
                <a:lnTo>
                  <a:pt x="526" y="261"/>
                </a:lnTo>
              </a:path>
            </a:pathLst>
          </a:custGeom>
          <a:solidFill>
            <a:srgbClr val="0040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>
              <a:solidFill>
                <a:srgbClr val="004071"/>
              </a:solidFill>
            </a:endParaRPr>
          </a:p>
        </p:txBody>
      </p:sp>
      <p:pic>
        <p:nvPicPr>
          <p:cNvPr id="22" name="Picture 21" descr="Handout icon.">
            <a:extLst>
              <a:ext uri="{FF2B5EF4-FFF2-40B4-BE49-F238E27FC236}">
                <a16:creationId xmlns:a16="http://schemas.microsoft.com/office/drawing/2014/main" id="{85191B82-7A19-DE73-2FDC-9E8DF5B83EE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750" y="6297250"/>
            <a:ext cx="324952" cy="39430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0DBBA31-DED9-1CB7-5B61-98436C3E0370}"/>
              </a:ext>
            </a:extLst>
          </p:cNvPr>
          <p:cNvSpPr txBox="1"/>
          <p:nvPr/>
        </p:nvSpPr>
        <p:spPr>
          <a:xfrm>
            <a:off x="1227702" y="6414560"/>
            <a:ext cx="4650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Goal-Setting Worksheet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Handout Available</a:t>
            </a:r>
          </a:p>
        </p:txBody>
      </p:sp>
      <p:grpSp>
        <p:nvGrpSpPr>
          <p:cNvPr id="29" name="Group 28" descr="S.M.A.R.T graphic.">
            <a:extLst>
              <a:ext uri="{FF2B5EF4-FFF2-40B4-BE49-F238E27FC236}">
                <a16:creationId xmlns:a16="http://schemas.microsoft.com/office/drawing/2014/main" id="{D93B1627-0A8E-D90A-611B-0C5D3B89301F}"/>
              </a:ext>
            </a:extLst>
          </p:cNvPr>
          <p:cNvGrpSpPr/>
          <p:nvPr/>
        </p:nvGrpSpPr>
        <p:grpSpPr>
          <a:xfrm>
            <a:off x="107772" y="2103890"/>
            <a:ext cx="8928456" cy="3425675"/>
            <a:chOff x="107772" y="2103890"/>
            <a:chExt cx="8928456" cy="3425675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0C82A78-6186-CB8D-6C54-1159B8C4FA93}"/>
                </a:ext>
              </a:extLst>
            </p:cNvPr>
            <p:cNvGrpSpPr/>
            <p:nvPr/>
          </p:nvGrpSpPr>
          <p:grpSpPr>
            <a:xfrm>
              <a:off x="107772" y="2124121"/>
              <a:ext cx="8928456" cy="3405444"/>
              <a:chOff x="107772" y="2124121"/>
              <a:chExt cx="8928456" cy="3405444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AABFF75-4E29-5E06-792C-422791171AF2}"/>
                  </a:ext>
                </a:extLst>
              </p:cNvPr>
              <p:cNvSpPr/>
              <p:nvPr/>
            </p:nvSpPr>
            <p:spPr>
              <a:xfrm>
                <a:off x="107772" y="2708569"/>
                <a:ext cx="1795534" cy="2743045"/>
              </a:xfrm>
              <a:prstGeom prst="rect">
                <a:avLst/>
              </a:prstGeom>
              <a:solidFill>
                <a:srgbClr val="00416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>
                  <a:lnSpc>
                    <a:spcPct val="150000"/>
                  </a:lnSpc>
                </a:pPr>
                <a:endParaRPr lang="en-US" sz="1000" dirty="0">
                  <a:solidFill>
                    <a:srgbClr val="003F7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endParaRPr lang="en-US" sz="1000" dirty="0">
                  <a:solidFill>
                    <a:srgbClr val="003F7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endParaRPr lang="en-US" sz="1000" dirty="0">
                  <a:solidFill>
                    <a:srgbClr val="003F7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20EAA3A-D97F-4323-A776-A6D198CCC61B}"/>
                  </a:ext>
                </a:extLst>
              </p:cNvPr>
              <p:cNvSpPr/>
              <p:nvPr/>
            </p:nvSpPr>
            <p:spPr>
              <a:xfrm>
                <a:off x="1904113" y="2708569"/>
                <a:ext cx="1795534" cy="2743045"/>
              </a:xfrm>
              <a:prstGeom prst="rect">
                <a:avLst/>
              </a:prstGeom>
              <a:solidFill>
                <a:srgbClr val="002F6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>
                  <a:lnSpc>
                    <a:spcPct val="150000"/>
                  </a:lnSpc>
                </a:pP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877446D-F393-F924-701D-584AA8367FE9}"/>
                  </a:ext>
                </a:extLst>
              </p:cNvPr>
              <p:cNvSpPr/>
              <p:nvPr/>
            </p:nvSpPr>
            <p:spPr>
              <a:xfrm>
                <a:off x="5445363" y="2708569"/>
                <a:ext cx="1795532" cy="2743045"/>
              </a:xfrm>
              <a:prstGeom prst="rect">
                <a:avLst/>
              </a:prstGeom>
              <a:solidFill>
                <a:srgbClr val="0424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>
                  <a:lnSpc>
                    <a:spcPct val="150000"/>
                  </a:lnSpc>
                </a:pP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C993EF5-2279-E873-0048-CA75FE2B9D15}"/>
                  </a:ext>
                </a:extLst>
              </p:cNvPr>
              <p:cNvSpPr/>
              <p:nvPr/>
            </p:nvSpPr>
            <p:spPr>
              <a:xfrm>
                <a:off x="3689898" y="2708569"/>
                <a:ext cx="1797540" cy="2743045"/>
              </a:xfrm>
              <a:prstGeom prst="rect">
                <a:avLst/>
              </a:prstGeom>
              <a:solidFill>
                <a:srgbClr val="003F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endParaRPr lang="en-US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88650CF-266A-2CF3-2205-048CDF2EB3E5}"/>
                  </a:ext>
                </a:extLst>
              </p:cNvPr>
              <p:cNvSpPr/>
              <p:nvPr/>
            </p:nvSpPr>
            <p:spPr>
              <a:xfrm>
                <a:off x="7240696" y="2708569"/>
                <a:ext cx="1795532" cy="2743045"/>
              </a:xfrm>
              <a:prstGeom prst="rect">
                <a:avLst/>
              </a:prstGeom>
              <a:solidFill>
                <a:srgbClr val="2E5F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endParaRPr lang="en-US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0004DDF-77C5-0753-CFE2-38943BB6C52E}"/>
                  </a:ext>
                </a:extLst>
              </p:cNvPr>
              <p:cNvSpPr/>
              <p:nvPr/>
            </p:nvSpPr>
            <p:spPr>
              <a:xfrm>
                <a:off x="244267" y="3359740"/>
                <a:ext cx="1518403" cy="13388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Specific</a:t>
                </a:r>
                <a:endPara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State what you’ll do</a:t>
                </a:r>
              </a:p>
              <a:p>
                <a:pPr algn="ctr"/>
                <a:endParaRPr lang="en-US" sz="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C1FBE3B-1B21-7EF4-0F80-BE025FDF2266}"/>
                  </a:ext>
                </a:extLst>
              </p:cNvPr>
              <p:cNvSpPr/>
              <p:nvPr/>
            </p:nvSpPr>
            <p:spPr>
              <a:xfrm>
                <a:off x="2003638" y="3359740"/>
                <a:ext cx="1561699" cy="21698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Measurable</a:t>
                </a:r>
              </a:p>
              <a:p>
                <a:pPr algn="ctr"/>
                <a:endPara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Determine </a:t>
                </a:r>
                <a:b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how much </a:t>
                </a:r>
                <a:b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it will cost and set milestones</a:t>
                </a:r>
              </a:p>
              <a:p>
                <a:pPr algn="ctr"/>
                <a:endParaRPr lang="en-US" sz="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4327555-34AC-5187-3880-CB4418648DEF}"/>
                  </a:ext>
                </a:extLst>
              </p:cNvPr>
              <p:cNvSpPr/>
              <p:nvPr/>
            </p:nvSpPr>
            <p:spPr>
              <a:xfrm>
                <a:off x="3729604" y="3359740"/>
                <a:ext cx="1645734" cy="1754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Achievable</a:t>
                </a:r>
              </a:p>
              <a:p>
                <a:pPr algn="ctr"/>
                <a:endPara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Make sure it’s possible to accomplish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92CFECB-2C81-8ACE-201B-D69987BFF510}"/>
                  </a:ext>
                </a:extLst>
              </p:cNvPr>
              <p:cNvSpPr/>
              <p:nvPr/>
            </p:nvSpPr>
            <p:spPr>
              <a:xfrm>
                <a:off x="5553116" y="3359740"/>
                <a:ext cx="1652568" cy="1754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Relevant</a:t>
                </a:r>
              </a:p>
              <a:p>
                <a:pPr algn="ctr"/>
                <a:endPara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Understand </a:t>
                </a:r>
                <a:b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why it’s important </a:t>
                </a:r>
              </a:p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 you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AEF5645-E847-BD61-E8F0-BD7E1FCB5A00}"/>
                  </a:ext>
                </a:extLst>
              </p:cNvPr>
              <p:cNvSpPr/>
              <p:nvPr/>
            </p:nvSpPr>
            <p:spPr>
              <a:xfrm>
                <a:off x="7279978" y="3359740"/>
                <a:ext cx="1717167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Time-bound</a:t>
                </a:r>
              </a:p>
              <a:p>
                <a:pPr algn="ctr"/>
                <a:endPara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Set a deadline </a:t>
                </a:r>
                <a:b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 get it done</a:t>
                </a: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FB7975D0-F53C-A671-1048-58470E80E023}"/>
                  </a:ext>
                </a:extLst>
              </p:cNvPr>
              <p:cNvSpPr/>
              <p:nvPr/>
            </p:nvSpPr>
            <p:spPr>
              <a:xfrm>
                <a:off x="436671" y="2210002"/>
                <a:ext cx="1133596" cy="1123477"/>
              </a:xfrm>
              <a:prstGeom prst="ellipse">
                <a:avLst/>
              </a:prstGeom>
              <a:solidFill>
                <a:srgbClr val="EEB3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5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57D6BE79-B2CD-2AD7-CD87-694B3571BC92}"/>
                  </a:ext>
                </a:extLst>
              </p:cNvPr>
              <p:cNvSpPr/>
              <p:nvPr/>
            </p:nvSpPr>
            <p:spPr>
              <a:xfrm>
                <a:off x="2235082" y="2210001"/>
                <a:ext cx="1133596" cy="1123477"/>
              </a:xfrm>
              <a:prstGeom prst="ellipse">
                <a:avLst/>
              </a:prstGeom>
              <a:solidFill>
                <a:srgbClr val="EEB3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5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EFE5531D-C524-DE3F-1546-236CC180AFC6}"/>
                  </a:ext>
                </a:extLst>
              </p:cNvPr>
              <p:cNvSpPr/>
              <p:nvPr/>
            </p:nvSpPr>
            <p:spPr>
              <a:xfrm>
                <a:off x="4030515" y="2152481"/>
                <a:ext cx="1133596" cy="1123477"/>
              </a:xfrm>
              <a:prstGeom prst="ellipse">
                <a:avLst/>
              </a:prstGeom>
              <a:solidFill>
                <a:srgbClr val="EEB3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5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FF8D15B8-972D-9AEE-06E7-4F7F7CEEA07D}"/>
                  </a:ext>
                </a:extLst>
              </p:cNvPr>
              <p:cNvSpPr/>
              <p:nvPr/>
            </p:nvSpPr>
            <p:spPr>
              <a:xfrm>
                <a:off x="5770660" y="2124121"/>
                <a:ext cx="1133596" cy="1123477"/>
              </a:xfrm>
              <a:prstGeom prst="ellipse">
                <a:avLst/>
              </a:prstGeom>
              <a:solidFill>
                <a:srgbClr val="EEB3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5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882D984A-7F99-87AC-95A5-7A3A146C2F8A}"/>
                  </a:ext>
                </a:extLst>
              </p:cNvPr>
              <p:cNvSpPr/>
              <p:nvPr/>
            </p:nvSpPr>
            <p:spPr>
              <a:xfrm>
                <a:off x="7566192" y="2210001"/>
                <a:ext cx="1133596" cy="1123477"/>
              </a:xfrm>
              <a:prstGeom prst="ellipse">
                <a:avLst/>
              </a:prstGeom>
              <a:solidFill>
                <a:srgbClr val="EEB3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5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26F8490-41E1-DD64-602E-792ACE7988CE}"/>
                </a:ext>
              </a:extLst>
            </p:cNvPr>
            <p:cNvGrpSpPr/>
            <p:nvPr/>
          </p:nvGrpSpPr>
          <p:grpSpPr>
            <a:xfrm>
              <a:off x="457109" y="2103890"/>
              <a:ext cx="8263117" cy="1209358"/>
              <a:chOff x="436671" y="880571"/>
              <a:chExt cx="8263117" cy="1209358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A60A33A-6C41-AD2E-CC61-74ACF8FEF608}"/>
                  </a:ext>
                </a:extLst>
              </p:cNvPr>
              <p:cNvSpPr/>
              <p:nvPr/>
            </p:nvSpPr>
            <p:spPr>
              <a:xfrm>
                <a:off x="436671" y="966452"/>
                <a:ext cx="1133596" cy="1123477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67D160BE-7C19-6C0B-641C-1DC3A68AA26D}"/>
                  </a:ext>
                </a:extLst>
              </p:cNvPr>
              <p:cNvSpPr/>
              <p:nvPr/>
            </p:nvSpPr>
            <p:spPr>
              <a:xfrm>
                <a:off x="2235082" y="966451"/>
                <a:ext cx="1133596" cy="1123477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F3DDF1F1-0FB7-2730-0237-9245725EBAFF}"/>
                  </a:ext>
                </a:extLst>
              </p:cNvPr>
              <p:cNvSpPr/>
              <p:nvPr/>
            </p:nvSpPr>
            <p:spPr>
              <a:xfrm>
                <a:off x="4030515" y="908931"/>
                <a:ext cx="1133596" cy="1123477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97A88784-153A-7B61-097F-7FC61610A136}"/>
                  </a:ext>
                </a:extLst>
              </p:cNvPr>
              <p:cNvSpPr/>
              <p:nvPr/>
            </p:nvSpPr>
            <p:spPr>
              <a:xfrm>
                <a:off x="5770660" y="880571"/>
                <a:ext cx="1133596" cy="1123477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R</a:t>
                </a: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04BFF2BA-79C1-D2CF-2B1B-BCACC1DA55DB}"/>
                  </a:ext>
                </a:extLst>
              </p:cNvPr>
              <p:cNvSpPr/>
              <p:nvPr/>
            </p:nvSpPr>
            <p:spPr>
              <a:xfrm>
                <a:off x="7566192" y="966451"/>
                <a:ext cx="1133596" cy="1123477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05723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42C31-3B7D-64D1-879D-E160DFB66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826" y="567558"/>
            <a:ext cx="6204249" cy="644157"/>
          </a:xfrm>
        </p:spPr>
        <p:txBody>
          <a:bodyPr/>
          <a:lstStyle/>
          <a:p>
            <a:r>
              <a:rPr lang="en-US" dirty="0"/>
              <a:t>Create a Spending Plan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95A3C2ED-79DD-B2FA-972C-F655180A1DD3}"/>
              </a:ext>
            </a:extLst>
          </p:cNvPr>
          <p:cNvSpPr txBox="1">
            <a:spLocks/>
          </p:cNvSpPr>
          <p:nvPr/>
        </p:nvSpPr>
        <p:spPr>
          <a:xfrm>
            <a:off x="263291" y="1540933"/>
            <a:ext cx="5249889" cy="418121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indent="0">
              <a:lnSpc>
                <a:spcPct val="100000"/>
              </a:lnSpc>
              <a:spcBef>
                <a:spcPts val="200"/>
              </a:spcBef>
              <a:buNone/>
              <a:tabLst>
                <a:tab pos="241300" algn="l"/>
              </a:tabLst>
            </a:pPr>
            <a:r>
              <a:rPr lang="en-US" sz="1800" dirty="0">
                <a:solidFill>
                  <a:srgbClr val="004071"/>
                </a:solidFill>
                <a:latin typeface="Arial"/>
                <a:cs typeface="Arial"/>
              </a:rPr>
              <a:t>STEP 1 — Understand your current situation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Track inflows and outflows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Review past financial statements</a:t>
            </a:r>
            <a:endParaRPr lang="en-US" sz="1800" dirty="0">
              <a:solidFill>
                <a:srgbClr val="004071"/>
              </a:solidFill>
              <a:latin typeface="Arial"/>
              <a:cs typeface="Arial"/>
            </a:endParaRPr>
          </a:p>
          <a:p>
            <a:pPr marL="12700" indent="0">
              <a:lnSpc>
                <a:spcPct val="100000"/>
              </a:lnSpc>
              <a:spcBef>
                <a:spcPts val="200"/>
              </a:spcBef>
              <a:buNone/>
              <a:tabLst>
                <a:tab pos="241300" algn="l"/>
              </a:tabLst>
            </a:pPr>
            <a:r>
              <a:rPr lang="en-US" sz="1800" dirty="0">
                <a:solidFill>
                  <a:srgbClr val="004071"/>
                </a:solidFill>
                <a:latin typeface="Arial"/>
                <a:cs typeface="Arial"/>
              </a:rPr>
              <a:t>STEP 2 — Know where your money should go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Save and/or invest 10% – 15%*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Transportation less than 15% – 20%*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Limit housing to BAH or 25% – 30% </a:t>
            </a:r>
            <a:b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</a:b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or less*</a:t>
            </a:r>
            <a:endParaRPr lang="en-US" sz="1800" dirty="0">
              <a:solidFill>
                <a:srgbClr val="004071"/>
              </a:solidFill>
              <a:latin typeface="Arial"/>
              <a:cs typeface="Arial"/>
            </a:endParaRPr>
          </a:p>
          <a:p>
            <a:pPr marL="12700" indent="0">
              <a:lnSpc>
                <a:spcPct val="100000"/>
              </a:lnSpc>
              <a:spcBef>
                <a:spcPts val="200"/>
              </a:spcBef>
              <a:buNone/>
              <a:tabLst>
                <a:tab pos="241300" algn="l"/>
              </a:tabLst>
            </a:pPr>
            <a:r>
              <a:rPr lang="en-US" sz="1800" dirty="0">
                <a:solidFill>
                  <a:srgbClr val="004071"/>
                </a:solidFill>
                <a:latin typeface="Arial"/>
                <a:cs typeface="Arial"/>
              </a:rPr>
              <a:t>STEP 3 — Create a plan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Automate saving and bill paying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Build an emergency fund</a:t>
            </a:r>
            <a:endParaRPr lang="en-US" sz="1800" b="0" dirty="0">
              <a:latin typeface="Arial"/>
              <a:cs typeface="Arial"/>
            </a:endParaRPr>
          </a:p>
          <a:p>
            <a:pPr marL="12700" indent="0">
              <a:lnSpc>
                <a:spcPct val="100000"/>
              </a:lnSpc>
              <a:spcBef>
                <a:spcPts val="200"/>
              </a:spcBef>
              <a:buNone/>
              <a:tabLst>
                <a:tab pos="241300" algn="l"/>
              </a:tabLst>
            </a:pPr>
            <a:r>
              <a:rPr lang="en-US" sz="1800" dirty="0">
                <a:solidFill>
                  <a:srgbClr val="004071"/>
                </a:solidFill>
                <a:latin typeface="Arial"/>
                <a:cs typeface="Arial"/>
              </a:rPr>
              <a:t>STEP 4 — Make adjustments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Update with life changes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Review frequently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F422F9CD-0AA4-2062-643D-E53BFB0FF0D6}"/>
              </a:ext>
            </a:extLst>
          </p:cNvPr>
          <p:cNvSpPr txBox="1">
            <a:spLocks/>
          </p:cNvSpPr>
          <p:nvPr/>
        </p:nvSpPr>
        <p:spPr>
          <a:xfrm>
            <a:off x="3124421" y="3685317"/>
            <a:ext cx="1789037" cy="27814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9900" marR="0" lvl="1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41300" algn="l"/>
              </a:tabLst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407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* Pretax income</a:t>
            </a:r>
          </a:p>
        </p:txBody>
      </p:sp>
      <p:grpSp>
        <p:nvGrpSpPr>
          <p:cNvPr id="3" name="Group 2" descr="4-Step Budgeting Process Graphic.">
            <a:extLst>
              <a:ext uri="{FF2B5EF4-FFF2-40B4-BE49-F238E27FC236}">
                <a16:creationId xmlns:a16="http://schemas.microsoft.com/office/drawing/2014/main" id="{D27B6C47-583C-BECF-D99B-108B8D4009CD}"/>
              </a:ext>
            </a:extLst>
          </p:cNvPr>
          <p:cNvGrpSpPr/>
          <p:nvPr/>
        </p:nvGrpSpPr>
        <p:grpSpPr>
          <a:xfrm>
            <a:off x="4913458" y="1807763"/>
            <a:ext cx="4030459" cy="3914389"/>
            <a:chOff x="4511422" y="2236001"/>
            <a:chExt cx="4409844" cy="428283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06D57CB-A593-C063-0528-A271D6C829F4}"/>
                </a:ext>
              </a:extLst>
            </p:cNvPr>
            <p:cNvSpPr/>
            <p:nvPr/>
          </p:nvSpPr>
          <p:spPr>
            <a:xfrm>
              <a:off x="5286389" y="2791243"/>
              <a:ext cx="2998078" cy="2998078"/>
            </a:xfrm>
            <a:prstGeom prst="ellipse">
              <a:avLst/>
            </a:prstGeom>
            <a:noFill/>
            <a:ln w="4889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7E4BD10-5373-988B-F474-89701AB0EC45}"/>
                </a:ext>
              </a:extLst>
            </p:cNvPr>
            <p:cNvSpPr/>
            <p:nvPr/>
          </p:nvSpPr>
          <p:spPr>
            <a:xfrm>
              <a:off x="6033900" y="2236001"/>
              <a:ext cx="1503079" cy="1503078"/>
            </a:xfrm>
            <a:prstGeom prst="ellipse">
              <a:avLst/>
            </a:prstGeom>
            <a:solidFill>
              <a:srgbClr val="ECB342"/>
            </a:solidFill>
            <a:ln w="1238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59B5EC0-451A-459D-3227-46E60B88B029}"/>
                </a:ext>
              </a:extLst>
            </p:cNvPr>
            <p:cNvSpPr/>
            <p:nvPr/>
          </p:nvSpPr>
          <p:spPr>
            <a:xfrm>
              <a:off x="7418187" y="3420774"/>
              <a:ext cx="1503079" cy="1503078"/>
            </a:xfrm>
            <a:prstGeom prst="ellipse">
              <a:avLst/>
            </a:prstGeom>
            <a:solidFill>
              <a:srgbClr val="D6B059"/>
            </a:solidFill>
            <a:ln w="1238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561FA18-50D9-A589-BA1C-2054359DAD9D}"/>
                </a:ext>
              </a:extLst>
            </p:cNvPr>
            <p:cNvSpPr/>
            <p:nvPr/>
          </p:nvSpPr>
          <p:spPr>
            <a:xfrm>
              <a:off x="6023361" y="5015758"/>
              <a:ext cx="1503080" cy="1503078"/>
            </a:xfrm>
            <a:prstGeom prst="ellipse">
              <a:avLst/>
            </a:prstGeom>
            <a:solidFill>
              <a:srgbClr val="C09B49"/>
            </a:solidFill>
            <a:ln w="1238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73A8AA3-4F32-6320-F387-79A36280F60C}"/>
                </a:ext>
              </a:extLst>
            </p:cNvPr>
            <p:cNvSpPr/>
            <p:nvPr/>
          </p:nvSpPr>
          <p:spPr>
            <a:xfrm>
              <a:off x="4511422" y="3466968"/>
              <a:ext cx="1503077" cy="1503078"/>
            </a:xfrm>
            <a:prstGeom prst="ellipse">
              <a:avLst/>
            </a:prstGeom>
            <a:solidFill>
              <a:srgbClr val="A88140"/>
            </a:solidFill>
            <a:ln w="1238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F3058B3-933C-161C-D3CC-8F2DD47AC8B7}"/>
                </a:ext>
              </a:extLst>
            </p:cNvPr>
            <p:cNvSpPr txBox="1"/>
            <p:nvPr/>
          </p:nvSpPr>
          <p:spPr>
            <a:xfrm>
              <a:off x="5808551" y="3900330"/>
              <a:ext cx="1834961" cy="909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1416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4-STEP BUDGETING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1416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PROCESS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E559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398C825-0207-21F8-7EC1-9B3043D8A31F}"/>
                </a:ext>
              </a:extLst>
            </p:cNvPr>
            <p:cNvSpPr txBox="1"/>
            <p:nvPr/>
          </p:nvSpPr>
          <p:spPr>
            <a:xfrm>
              <a:off x="6059538" y="2408829"/>
              <a:ext cx="1447800" cy="11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01416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STEP 1: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1416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Understand your current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1416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situation</a:t>
              </a: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2E559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CF37B7F-4BBD-CBF8-1B8D-4CC40A05E52B}"/>
                </a:ext>
              </a:extLst>
            </p:cNvPr>
            <p:cNvSpPr txBox="1"/>
            <p:nvPr/>
          </p:nvSpPr>
          <p:spPr>
            <a:xfrm>
              <a:off x="7460384" y="3609159"/>
              <a:ext cx="1447800" cy="1200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STEP 2: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Know where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your money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should go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3B0DD76-940D-F0E3-D5B6-28B029F70D02}"/>
                </a:ext>
              </a:extLst>
            </p:cNvPr>
            <p:cNvSpPr txBox="1"/>
            <p:nvPr/>
          </p:nvSpPr>
          <p:spPr>
            <a:xfrm>
              <a:off x="6050997" y="5323907"/>
              <a:ext cx="1447800" cy="923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STEP 3: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Create a plan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8CAC661-F510-7942-DE98-195ADFDC2694}"/>
                </a:ext>
              </a:extLst>
            </p:cNvPr>
            <p:cNvSpPr txBox="1"/>
            <p:nvPr/>
          </p:nvSpPr>
          <p:spPr>
            <a:xfrm>
              <a:off x="4539059" y="3753949"/>
              <a:ext cx="1447800" cy="923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STEP 4: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Make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adjustments</a:t>
              </a:r>
            </a:p>
          </p:txBody>
        </p:sp>
      </p:grpSp>
      <p:pic>
        <p:nvPicPr>
          <p:cNvPr id="21" name="Picture 20" descr="Paper with hand icon indicating additional resource.">
            <a:extLst>
              <a:ext uri="{FF2B5EF4-FFF2-40B4-BE49-F238E27FC236}">
                <a16:creationId xmlns:a16="http://schemas.microsoft.com/office/drawing/2014/main" id="{E9A5742B-9C9B-EC02-5310-2730961D0F1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D1B00F2-CFAE-18A7-982E-AD610C68D5E8}"/>
              </a:ext>
            </a:extLst>
          </p:cNvPr>
          <p:cNvSpPr txBox="1"/>
          <p:nvPr/>
        </p:nvSpPr>
        <p:spPr>
          <a:xfrm>
            <a:off x="808601" y="6414560"/>
            <a:ext cx="5533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Spending Plan Worksheet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Goal-Setting Worksheet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Handouts Available </a:t>
            </a:r>
          </a:p>
        </p:txBody>
      </p:sp>
    </p:spTree>
    <p:extLst>
      <p:ext uri="{BB962C8B-B14F-4D97-AF65-F5344CB8AC3E}">
        <p14:creationId xmlns:p14="http://schemas.microsoft.com/office/powerpoint/2010/main" val="1182089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BF91A7E-DB50-CFDF-2279-EE84E4B7E5B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Review Your Tax Situation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9FA3B4-46B5-9ACD-6216-5C4F72063E45}"/>
              </a:ext>
            </a:extLst>
          </p:cNvPr>
          <p:cNvSpPr txBox="1">
            <a:spLocks/>
          </p:cNvSpPr>
          <p:nvPr/>
        </p:nvSpPr>
        <p:spPr>
          <a:xfrm>
            <a:off x="2175343" y="1666260"/>
            <a:ext cx="6868449" cy="410872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7744" indent="-228600">
              <a:lnSpc>
                <a:spcPct val="100000"/>
              </a:lnSpc>
              <a:spcBef>
                <a:spcPts val="700"/>
              </a:spcBef>
              <a:tabLst>
                <a:tab pos="240665" algn="l"/>
                <a:tab pos="241300" algn="l"/>
              </a:tabLst>
            </a:pPr>
            <a:r>
              <a:rPr lang="en-US" sz="2500" spc="-5" dirty="0">
                <a:solidFill>
                  <a:srgbClr val="1B3867"/>
                </a:solidFill>
                <a:latin typeface="Arial"/>
                <a:cs typeface="Arial"/>
              </a:rPr>
              <a:t>Use IRS withholding estimator at </a:t>
            </a:r>
            <a:r>
              <a:rPr lang="en-US" sz="2500" b="0" i="1" spc="-5" dirty="0">
                <a:solidFill>
                  <a:srgbClr val="1B3867"/>
                </a:solidFill>
                <a:latin typeface="Arial"/>
                <a:cs typeface="Arial"/>
                <a:hlinkClick r:id="rId2"/>
              </a:rPr>
              <a:t>https://www.irs.gov </a:t>
            </a:r>
            <a:endParaRPr lang="en-US" sz="2500" b="0" i="1" spc="-5" dirty="0">
              <a:solidFill>
                <a:srgbClr val="1B3867"/>
              </a:solidFill>
              <a:latin typeface="Arial"/>
              <a:cs typeface="Arial"/>
            </a:endParaRPr>
          </a:p>
          <a:p>
            <a:pPr marL="237744" indent="-228600">
              <a:lnSpc>
                <a:spcPct val="100000"/>
              </a:lnSpc>
              <a:spcBef>
                <a:spcPts val="700"/>
              </a:spcBef>
              <a:tabLst>
                <a:tab pos="240665" algn="l"/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/>
                <a:cs typeface="Arial"/>
              </a:rPr>
              <a:t>Make changes in Direct Access: </a:t>
            </a:r>
            <a:r>
              <a:rPr lang="en-US" sz="2500" b="0" i="1" dirty="0">
                <a:solidFill>
                  <a:srgbClr val="1B3867"/>
                </a:solidFill>
                <a:latin typeface="Arial"/>
                <a:cs typeface="Arial"/>
                <a:hlinkClick r:id="rId3"/>
              </a:rPr>
              <a:t>https://hcm.direct-access.uscg.mil</a:t>
            </a:r>
            <a:endParaRPr lang="en-US" sz="2500" b="0" i="1" dirty="0">
              <a:solidFill>
                <a:srgbClr val="1B3867"/>
              </a:solidFill>
              <a:latin typeface="Arial"/>
              <a:cs typeface="Arial"/>
            </a:endParaRPr>
          </a:p>
          <a:p>
            <a:pPr marL="237744" indent="-228600">
              <a:lnSpc>
                <a:spcPct val="100000"/>
              </a:lnSpc>
              <a:spcBef>
                <a:spcPts val="700"/>
              </a:spcBef>
              <a:tabLst>
                <a:tab pos="240665" algn="l"/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/>
                <a:cs typeface="Arial"/>
              </a:rPr>
              <a:t>Military Spouse Residency Relief Act (MSRRA)</a:t>
            </a:r>
          </a:p>
          <a:p>
            <a:pPr marL="237744" indent="-228600">
              <a:lnSpc>
                <a:spcPct val="100000"/>
              </a:lnSpc>
              <a:spcBef>
                <a:spcPts val="700"/>
              </a:spcBef>
              <a:tabLst>
                <a:tab pos="240665" algn="l"/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/>
                <a:cs typeface="Arial"/>
              </a:rPr>
              <a:t>Seek help from CG SUPRT Money Coaches for free software and professional assistance</a:t>
            </a:r>
          </a:p>
          <a:p>
            <a:pPr marL="355600" indent="-342900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endParaRPr lang="en-US" sz="2500" spc="-5" dirty="0">
              <a:solidFill>
                <a:srgbClr val="00407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57559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FC5FA04-61E6-4BF2-8F32-440A438D21C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Income Tax Fundamentals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8C7F4783-7D24-4D67-7B4B-3A6105C6B9A1}"/>
              </a:ext>
            </a:extLst>
          </p:cNvPr>
          <p:cNvSpPr txBox="1">
            <a:spLocks/>
          </p:cNvSpPr>
          <p:nvPr/>
        </p:nvSpPr>
        <p:spPr>
          <a:xfrm>
            <a:off x="2175343" y="1666260"/>
            <a:ext cx="6868449" cy="472201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Types of income taxes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FICA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Listed on your </a:t>
            </a:r>
            <a:r>
              <a:rPr lang="en-US" b="0" dirty="0" err="1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Payslip</a:t>
            </a:r>
            <a:endParaRPr lang="en-US" b="0" dirty="0">
              <a:solidFill>
                <a:srgbClr val="1B38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 benefits for Coast Guard members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 / BAS not taxed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savings related to TSP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Assistance available through </a:t>
            </a:r>
            <a:br>
              <a:rPr lang="en-US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CG SUPRT Money Coach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changes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and adjust withholding if needed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Filing status accuracy</a:t>
            </a:r>
          </a:p>
          <a:p>
            <a:pPr marL="355600" indent="-342900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endParaRPr lang="en-US" sz="2500" spc="-5" dirty="0">
              <a:solidFill>
                <a:srgbClr val="00407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0618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1D5A1AB-B9B9-CB69-3E84-E350B9D212B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3119870"/>
            <a:ext cx="9144000" cy="6182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071"/>
                </a:solidFill>
                <a:latin typeface="Arial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4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itchFamily="2" charset="0"/>
                <a:ea typeface="+mj-ea"/>
                <a:cs typeface="+mj-cs"/>
              </a:rPr>
              <a:t>Consumer Protections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B3867"/>
              </a:solidFill>
              <a:effectLst/>
              <a:uLnTx/>
              <a:uFillTx/>
              <a:latin typeface="Arial" pitchFamily="2" charset="0"/>
              <a:ea typeface="+mj-ea"/>
              <a:cs typeface="+mj-cs"/>
            </a:endParaRPr>
          </a:p>
        </p:txBody>
      </p:sp>
      <p:pic>
        <p:nvPicPr>
          <p:cNvPr id="5" name="Picture 4" descr="Paper with hand icon indicating additional resource.">
            <a:extLst>
              <a:ext uri="{FF2B5EF4-FFF2-40B4-BE49-F238E27FC236}">
                <a16:creationId xmlns:a16="http://schemas.microsoft.com/office/drawing/2014/main" id="{DE2F03AA-3202-ABEB-ACE0-00CF9CC394F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366935-2A2A-E2F3-196E-A7AC8C42B29C}"/>
              </a:ext>
            </a:extLst>
          </p:cNvPr>
          <p:cNvSpPr txBox="1"/>
          <p:nvPr/>
        </p:nvSpPr>
        <p:spPr>
          <a:xfrm>
            <a:off x="808601" y="6414560"/>
            <a:ext cx="5533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Duty Station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Checklist Available </a:t>
            </a:r>
          </a:p>
        </p:txBody>
      </p:sp>
    </p:spTree>
    <p:extLst>
      <p:ext uri="{BB962C8B-B14F-4D97-AF65-F5344CB8AC3E}">
        <p14:creationId xmlns:p14="http://schemas.microsoft.com/office/powerpoint/2010/main" val="5387448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39618A68CD4844E86E3C213718F131D" ma:contentTypeVersion="0" ma:contentTypeDescription="Create a new document." ma:contentTypeScope="" ma:versionID="43f983c5cb972c1e316b64378803458d">
  <xsd:schema xmlns:xsd="http://www.w3.org/2001/XMLSchema" xmlns:xs="http://www.w3.org/2001/XMLSchema" xmlns:p="http://schemas.microsoft.com/office/2006/metadata/properties" xmlns:ns2="1659c2a6-812d-4fa0-a3d2-a8df9c9e9d19" targetNamespace="http://schemas.microsoft.com/office/2006/metadata/properties" ma:root="true" ma:fieldsID="ef659a9e2fc3f076678ae4d90860f29c" ns2:_="">
    <xsd:import namespace="1659c2a6-812d-4fa0-a3d2-a8df9c9e9d19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59c2a6-812d-4fa0-a3d2-a8df9c9e9d19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090DE81521CE4B88B5512E39F56EF8" ma:contentTypeVersion="13" ma:contentTypeDescription="Create a new document." ma:contentTypeScope="" ma:versionID="973ac248a83a14683255f47fd4086be0">
  <xsd:schema xmlns:xsd="http://www.w3.org/2001/XMLSchema" xmlns:xs="http://www.w3.org/2001/XMLSchema" xmlns:p="http://schemas.microsoft.com/office/2006/metadata/properties" xmlns:ns2="2c4805a9-dc74-4644-b96f-167f72ca096e" xmlns:ns3="212bfd8b-67e8-494c-be0e-1cffc0be9cd4" targetNamespace="http://schemas.microsoft.com/office/2006/metadata/properties" ma:root="true" ma:fieldsID="80cf7d4e15a88293d67fdb144c2ca5bf" ns2:_="" ns3:_="">
    <xsd:import namespace="2c4805a9-dc74-4644-b96f-167f72ca096e"/>
    <xsd:import namespace="212bfd8b-67e8-494c-be0e-1cffc0be9c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4805a9-dc74-4644-b96f-167f72ca09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60711c0e-4245-4ab7-b236-62d0b6835c8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2bfd8b-67e8-494c-be0e-1cffc0be9cd4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2768f157-1e93-4a4e-9698-4738381cb92b}" ma:internalName="TaxCatchAll" ma:showField="CatchAllData" ma:web="212bfd8b-67e8-494c-be0e-1cffc0be9c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c4805a9-dc74-4644-b96f-167f72ca096e">
      <Terms xmlns="http://schemas.microsoft.com/office/infopath/2007/PartnerControls"/>
    </lcf76f155ced4ddcb4097134ff3c332f>
    <TaxCatchAll xmlns="212bfd8b-67e8-494c-be0e-1cffc0be9cd4" xsi:nil="true"/>
  </documentManagement>
</p:properties>
</file>

<file path=customXml/itemProps1.xml><?xml version="1.0" encoding="utf-8"?>
<ds:datastoreItem xmlns:ds="http://schemas.openxmlformats.org/officeDocument/2006/customXml" ds:itemID="{3010354E-F15E-40CA-8203-54283EBA6F2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659c2a6-812d-4fa0-a3d2-a8df9c9e9d1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631BC27-BD32-4B3C-BA1C-725888D865F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2975EED-6C7D-4583-9395-615524B4F85F}"/>
</file>

<file path=customXml/itemProps4.xml><?xml version="1.0" encoding="utf-8"?>
<ds:datastoreItem xmlns:ds="http://schemas.openxmlformats.org/officeDocument/2006/customXml" ds:itemID="{83253B14-47DF-4833-A856-BF155A824AD3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1659c2a6-812d-4fa0-a3d2-a8df9c9e9d19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2595</TotalTime>
  <Words>2438</Words>
  <Application>Microsoft Macintosh PowerPoint</Application>
  <PresentationFormat>Letter Paper (8.5x11 in)</PresentationFormat>
  <Paragraphs>590</Paragraphs>
  <Slides>41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Arial</vt:lpstr>
      <vt:lpstr>Calibri</vt:lpstr>
      <vt:lpstr>Calibri</vt:lpstr>
      <vt:lpstr>Courier New</vt:lpstr>
      <vt:lpstr>Helvetica</vt:lpstr>
      <vt:lpstr>Wingdings</vt:lpstr>
      <vt:lpstr>Office Theme</vt:lpstr>
      <vt:lpstr>Custom Design</vt:lpstr>
      <vt:lpstr>First Duty Station</vt:lpstr>
      <vt:lpstr>Agenda</vt:lpstr>
      <vt:lpstr>Basic Finance</vt:lpstr>
      <vt:lpstr>Military Banking</vt:lpstr>
      <vt:lpstr>Goal Setting</vt:lpstr>
      <vt:lpstr>Create a Spending Plan</vt:lpstr>
      <vt:lpstr>Review Your Tax Situation</vt:lpstr>
      <vt:lpstr>Income Tax Fundamentals</vt:lpstr>
      <vt:lpstr>Consumer Protections</vt:lpstr>
      <vt:lpstr>Identity Theft</vt:lpstr>
      <vt:lpstr>Servicemembers Civil Relief Act (SCRA)</vt:lpstr>
      <vt:lpstr>Military Lending Act (MLA)</vt:lpstr>
      <vt:lpstr>Misleading Consumer Practices</vt:lpstr>
      <vt:lpstr>Protect Your Credit Reputation</vt:lpstr>
      <vt:lpstr>Major Purchases</vt:lpstr>
      <vt:lpstr>Major Purchases </vt:lpstr>
      <vt:lpstr>Financing a Major Purchase</vt:lpstr>
      <vt:lpstr>Car Buying Basics</vt:lpstr>
      <vt:lpstr>Education Benefits</vt:lpstr>
      <vt:lpstr>Planning for the Future</vt:lpstr>
      <vt:lpstr>LIFE Insurance Needs</vt:lpstr>
      <vt:lpstr>Life Insurance</vt:lpstr>
      <vt:lpstr>Property and Auto</vt:lpstr>
      <vt:lpstr>Compensation, Benefits, and Entitlements</vt:lpstr>
      <vt:lpstr>Compensation</vt:lpstr>
      <vt:lpstr>Payslip</vt:lpstr>
      <vt:lpstr>TRICARE Basics</vt:lpstr>
      <vt:lpstr>Career Investment Options</vt:lpstr>
      <vt:lpstr>Saving and Investing</vt:lpstr>
      <vt:lpstr>Saving vs. Investing</vt:lpstr>
      <vt:lpstr>Compound Interest</vt:lpstr>
      <vt:lpstr>Types of Investments</vt:lpstr>
      <vt:lpstr>Understanding Your TSP</vt:lpstr>
      <vt:lpstr>TSP Investment Choices: Individual Funds</vt:lpstr>
      <vt:lpstr>TSP Investment Choices: Lifecycle Funds</vt:lpstr>
      <vt:lpstr>TSP Experience</vt:lpstr>
      <vt:lpstr>Blended Retirement System:  Automatic and Matching Contributions</vt:lpstr>
      <vt:lpstr>Manage Your TSP</vt:lpstr>
      <vt:lpstr>Summary</vt:lpstr>
      <vt:lpstr>Resources</vt:lpstr>
      <vt:lpstr>Thank You!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Erick Castillo</dc:creator>
  <cp:keywords>Select Classification Level, Internal</cp:keywords>
  <cp:lastModifiedBy>Samantha Salazar</cp:lastModifiedBy>
  <cp:revision>241</cp:revision>
  <dcterms:created xsi:type="dcterms:W3CDTF">2020-11-16T05:07:15Z</dcterms:created>
  <dcterms:modified xsi:type="dcterms:W3CDTF">2024-01-24T18:04:48Z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600586</vt:lpwstr>
  </property>
  <property fmtid="{D5CDD505-2E9C-101B-9397-08002B2CF9AE}" pid="3" name="NXPowerLiteSettings">
    <vt:lpwstr>C700052003A000</vt:lpwstr>
  </property>
  <property fmtid="{D5CDD505-2E9C-101B-9397-08002B2CF9AE}" pid="4" name="NXPowerLiteVersion">
    <vt:lpwstr>D8.0.8</vt:lpwstr>
  </property>
  <property fmtid="{D5CDD505-2E9C-101B-9397-08002B2CF9AE}" pid="5" name="TitusGUID">
    <vt:lpwstr>f7fec962-a98d-444a-b90f-fab9e8799357</vt:lpwstr>
  </property>
  <property fmtid="{D5CDD505-2E9C-101B-9397-08002B2CF9AE}" pid="6" name="PreClass">
    <vt:lpwstr>True</vt:lpwstr>
  </property>
  <property fmtid="{D5CDD505-2E9C-101B-9397-08002B2CF9AE}" pid="7" name="Classification">
    <vt:lpwstr>Internal</vt:lpwstr>
  </property>
  <property fmtid="{D5CDD505-2E9C-101B-9397-08002B2CF9AE}" pid="8" name="ContentTypeId">
    <vt:lpwstr>0x01010064090DE81521CE4B88B5512E39F56EF8</vt:lpwstr>
  </property>
  <property fmtid="{D5CDD505-2E9C-101B-9397-08002B2CF9AE}" pid="9" name="_dlc_DocIdItemGuid">
    <vt:lpwstr>70ebf81c-97c8-4a44-8020-2c5974244ec6</vt:lpwstr>
  </property>
</Properties>
</file>